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59" r:id="rId6"/>
    <p:sldId id="262" r:id="rId7"/>
    <p:sldId id="263" r:id="rId8"/>
    <p:sldId id="264" r:id="rId9"/>
    <p:sldId id="265" r:id="rId10"/>
    <p:sldId id="266" r:id="rId11"/>
    <p:sldId id="267" r:id="rId12"/>
    <p:sldId id="268" r:id="rId13"/>
    <p:sldId id="270" r:id="rId14"/>
    <p:sldId id="271"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182C4-E857-C8F7-311E-6771DFD732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23E7D0-06AF-AE2F-CBEB-DDA2BDC3A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742019-06A2-3A87-10D5-B3F65B0D4057}"/>
              </a:ext>
            </a:extLst>
          </p:cNvPr>
          <p:cNvSpPr>
            <a:spLocks noGrp="1"/>
          </p:cNvSpPr>
          <p:nvPr>
            <p:ph type="dt" sz="half" idx="10"/>
          </p:nvPr>
        </p:nvSpPr>
        <p:spPr/>
        <p:txBody>
          <a:bodyPr/>
          <a:lstStyle/>
          <a:p>
            <a:fld id="{EB70AEE8-A320-48BF-A8B0-073F9C607D4A}" type="datetimeFigureOut">
              <a:rPr lang="en-US" smtClean="0"/>
              <a:t>11/7/2022</a:t>
            </a:fld>
            <a:endParaRPr lang="en-US"/>
          </a:p>
        </p:txBody>
      </p:sp>
      <p:sp>
        <p:nvSpPr>
          <p:cNvPr id="5" name="Footer Placeholder 4">
            <a:extLst>
              <a:ext uri="{FF2B5EF4-FFF2-40B4-BE49-F238E27FC236}">
                <a16:creationId xmlns:a16="http://schemas.microsoft.com/office/drawing/2014/main" id="{3CC17730-902C-0655-0691-46EF7C8B4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74DE8B-F655-E70F-23FA-6D462D41C1AA}"/>
              </a:ext>
            </a:extLst>
          </p:cNvPr>
          <p:cNvSpPr>
            <a:spLocks noGrp="1"/>
          </p:cNvSpPr>
          <p:nvPr>
            <p:ph type="sldNum" sz="quarter" idx="12"/>
          </p:nvPr>
        </p:nvSpPr>
        <p:spPr/>
        <p:txBody>
          <a:bodyPr/>
          <a:lstStyle/>
          <a:p>
            <a:fld id="{0C2D53DE-3F8C-4DBF-81CF-E062B3A0743E}" type="slidenum">
              <a:rPr lang="en-US" smtClean="0"/>
              <a:t>‹#›</a:t>
            </a:fld>
            <a:endParaRPr lang="en-US"/>
          </a:p>
        </p:txBody>
      </p:sp>
    </p:spTree>
    <p:extLst>
      <p:ext uri="{BB962C8B-B14F-4D97-AF65-F5344CB8AC3E}">
        <p14:creationId xmlns:p14="http://schemas.microsoft.com/office/powerpoint/2010/main" val="250827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BC70F-2179-0D83-6119-13323ABF08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2AEAD2-9D1B-F46A-3C55-5E916BECFB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60038-7D29-F7E0-551F-146D42ECF2BC}"/>
              </a:ext>
            </a:extLst>
          </p:cNvPr>
          <p:cNvSpPr>
            <a:spLocks noGrp="1"/>
          </p:cNvSpPr>
          <p:nvPr>
            <p:ph type="dt" sz="half" idx="10"/>
          </p:nvPr>
        </p:nvSpPr>
        <p:spPr/>
        <p:txBody>
          <a:bodyPr/>
          <a:lstStyle/>
          <a:p>
            <a:fld id="{EB70AEE8-A320-48BF-A8B0-073F9C607D4A}" type="datetimeFigureOut">
              <a:rPr lang="en-US" smtClean="0"/>
              <a:t>11/7/2022</a:t>
            </a:fld>
            <a:endParaRPr lang="en-US"/>
          </a:p>
        </p:txBody>
      </p:sp>
      <p:sp>
        <p:nvSpPr>
          <p:cNvPr id="5" name="Footer Placeholder 4">
            <a:extLst>
              <a:ext uri="{FF2B5EF4-FFF2-40B4-BE49-F238E27FC236}">
                <a16:creationId xmlns:a16="http://schemas.microsoft.com/office/drawing/2014/main" id="{DB956C73-B403-B61E-AE54-D22D1AE86F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B1159-9664-FA79-55A8-B9AC95F468BB}"/>
              </a:ext>
            </a:extLst>
          </p:cNvPr>
          <p:cNvSpPr>
            <a:spLocks noGrp="1"/>
          </p:cNvSpPr>
          <p:nvPr>
            <p:ph type="sldNum" sz="quarter" idx="12"/>
          </p:nvPr>
        </p:nvSpPr>
        <p:spPr/>
        <p:txBody>
          <a:bodyPr/>
          <a:lstStyle/>
          <a:p>
            <a:fld id="{0C2D53DE-3F8C-4DBF-81CF-E062B3A0743E}" type="slidenum">
              <a:rPr lang="en-US" smtClean="0"/>
              <a:t>‹#›</a:t>
            </a:fld>
            <a:endParaRPr lang="en-US"/>
          </a:p>
        </p:txBody>
      </p:sp>
    </p:spTree>
    <p:extLst>
      <p:ext uri="{BB962C8B-B14F-4D97-AF65-F5344CB8AC3E}">
        <p14:creationId xmlns:p14="http://schemas.microsoft.com/office/powerpoint/2010/main" val="1980906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342260-F54B-4B64-E32F-7A2A2B33D9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A9201F-F5AB-68C4-DDC6-50469DA6FC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149C1-38B8-0348-9434-79CA2DADF5E7}"/>
              </a:ext>
            </a:extLst>
          </p:cNvPr>
          <p:cNvSpPr>
            <a:spLocks noGrp="1"/>
          </p:cNvSpPr>
          <p:nvPr>
            <p:ph type="dt" sz="half" idx="10"/>
          </p:nvPr>
        </p:nvSpPr>
        <p:spPr/>
        <p:txBody>
          <a:bodyPr/>
          <a:lstStyle/>
          <a:p>
            <a:fld id="{EB70AEE8-A320-48BF-A8B0-073F9C607D4A}" type="datetimeFigureOut">
              <a:rPr lang="en-US" smtClean="0"/>
              <a:t>11/7/2022</a:t>
            </a:fld>
            <a:endParaRPr lang="en-US"/>
          </a:p>
        </p:txBody>
      </p:sp>
      <p:sp>
        <p:nvSpPr>
          <p:cNvPr id="5" name="Footer Placeholder 4">
            <a:extLst>
              <a:ext uri="{FF2B5EF4-FFF2-40B4-BE49-F238E27FC236}">
                <a16:creationId xmlns:a16="http://schemas.microsoft.com/office/drawing/2014/main" id="{B23A045B-5768-CFD0-B34D-4CBAB4285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07E6D-FCAE-CAC5-7F95-6713173534F1}"/>
              </a:ext>
            </a:extLst>
          </p:cNvPr>
          <p:cNvSpPr>
            <a:spLocks noGrp="1"/>
          </p:cNvSpPr>
          <p:nvPr>
            <p:ph type="sldNum" sz="quarter" idx="12"/>
          </p:nvPr>
        </p:nvSpPr>
        <p:spPr/>
        <p:txBody>
          <a:bodyPr/>
          <a:lstStyle/>
          <a:p>
            <a:fld id="{0C2D53DE-3F8C-4DBF-81CF-E062B3A0743E}" type="slidenum">
              <a:rPr lang="en-US" smtClean="0"/>
              <a:t>‹#›</a:t>
            </a:fld>
            <a:endParaRPr lang="en-US"/>
          </a:p>
        </p:txBody>
      </p:sp>
    </p:spTree>
    <p:extLst>
      <p:ext uri="{BB962C8B-B14F-4D97-AF65-F5344CB8AC3E}">
        <p14:creationId xmlns:p14="http://schemas.microsoft.com/office/powerpoint/2010/main" val="3782275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D2BC-06E8-ADC3-74ED-62D9647AEC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EBC2DC-DD28-9938-367C-B39D4B7AC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8DF10-2859-0382-170D-AFA4AA55EF51}"/>
              </a:ext>
            </a:extLst>
          </p:cNvPr>
          <p:cNvSpPr>
            <a:spLocks noGrp="1"/>
          </p:cNvSpPr>
          <p:nvPr>
            <p:ph type="dt" sz="half" idx="10"/>
          </p:nvPr>
        </p:nvSpPr>
        <p:spPr/>
        <p:txBody>
          <a:bodyPr/>
          <a:lstStyle/>
          <a:p>
            <a:fld id="{EB70AEE8-A320-48BF-A8B0-073F9C607D4A}" type="datetimeFigureOut">
              <a:rPr lang="en-US" smtClean="0"/>
              <a:t>11/7/2022</a:t>
            </a:fld>
            <a:endParaRPr lang="en-US"/>
          </a:p>
        </p:txBody>
      </p:sp>
      <p:sp>
        <p:nvSpPr>
          <p:cNvPr id="5" name="Footer Placeholder 4">
            <a:extLst>
              <a:ext uri="{FF2B5EF4-FFF2-40B4-BE49-F238E27FC236}">
                <a16:creationId xmlns:a16="http://schemas.microsoft.com/office/drawing/2014/main" id="{D98F6E34-6323-FC8A-6C55-9BE39FDF1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BC869-EA41-3697-D989-0B3869554619}"/>
              </a:ext>
            </a:extLst>
          </p:cNvPr>
          <p:cNvSpPr>
            <a:spLocks noGrp="1"/>
          </p:cNvSpPr>
          <p:nvPr>
            <p:ph type="sldNum" sz="quarter" idx="12"/>
          </p:nvPr>
        </p:nvSpPr>
        <p:spPr/>
        <p:txBody>
          <a:bodyPr/>
          <a:lstStyle/>
          <a:p>
            <a:fld id="{0C2D53DE-3F8C-4DBF-81CF-E062B3A0743E}" type="slidenum">
              <a:rPr lang="en-US" smtClean="0"/>
              <a:t>‹#›</a:t>
            </a:fld>
            <a:endParaRPr lang="en-US"/>
          </a:p>
        </p:txBody>
      </p:sp>
    </p:spTree>
    <p:extLst>
      <p:ext uri="{BB962C8B-B14F-4D97-AF65-F5344CB8AC3E}">
        <p14:creationId xmlns:p14="http://schemas.microsoft.com/office/powerpoint/2010/main" val="220439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6F9AA-4CA6-53AA-DDD5-C821F3098C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4639AB-B95E-58F9-749C-D1A3DE291F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C14E3A-4348-A759-58B0-562CB2CD44C4}"/>
              </a:ext>
            </a:extLst>
          </p:cNvPr>
          <p:cNvSpPr>
            <a:spLocks noGrp="1"/>
          </p:cNvSpPr>
          <p:nvPr>
            <p:ph type="dt" sz="half" idx="10"/>
          </p:nvPr>
        </p:nvSpPr>
        <p:spPr/>
        <p:txBody>
          <a:bodyPr/>
          <a:lstStyle/>
          <a:p>
            <a:fld id="{EB70AEE8-A320-48BF-A8B0-073F9C607D4A}" type="datetimeFigureOut">
              <a:rPr lang="en-US" smtClean="0"/>
              <a:t>11/7/2022</a:t>
            </a:fld>
            <a:endParaRPr lang="en-US"/>
          </a:p>
        </p:txBody>
      </p:sp>
      <p:sp>
        <p:nvSpPr>
          <p:cNvPr id="5" name="Footer Placeholder 4">
            <a:extLst>
              <a:ext uri="{FF2B5EF4-FFF2-40B4-BE49-F238E27FC236}">
                <a16:creationId xmlns:a16="http://schemas.microsoft.com/office/drawing/2014/main" id="{9DBD2D3E-5602-03FF-AA95-D767C0AFE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BD310-DED1-09C6-D0D9-4C24C98B2C54}"/>
              </a:ext>
            </a:extLst>
          </p:cNvPr>
          <p:cNvSpPr>
            <a:spLocks noGrp="1"/>
          </p:cNvSpPr>
          <p:nvPr>
            <p:ph type="sldNum" sz="quarter" idx="12"/>
          </p:nvPr>
        </p:nvSpPr>
        <p:spPr/>
        <p:txBody>
          <a:bodyPr/>
          <a:lstStyle/>
          <a:p>
            <a:fld id="{0C2D53DE-3F8C-4DBF-81CF-E062B3A0743E}" type="slidenum">
              <a:rPr lang="en-US" smtClean="0"/>
              <a:t>‹#›</a:t>
            </a:fld>
            <a:endParaRPr lang="en-US"/>
          </a:p>
        </p:txBody>
      </p:sp>
    </p:spTree>
    <p:extLst>
      <p:ext uri="{BB962C8B-B14F-4D97-AF65-F5344CB8AC3E}">
        <p14:creationId xmlns:p14="http://schemas.microsoft.com/office/powerpoint/2010/main" val="3172165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CDA5-02EF-437E-103C-FA08B85188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1B1E11-EB0B-12BB-C5A8-AEF5C1F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966FA9-334A-325F-6E71-09995C0A93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CE1D2B-C1B5-F9CC-2C1A-6CDC2CB38491}"/>
              </a:ext>
            </a:extLst>
          </p:cNvPr>
          <p:cNvSpPr>
            <a:spLocks noGrp="1"/>
          </p:cNvSpPr>
          <p:nvPr>
            <p:ph type="dt" sz="half" idx="10"/>
          </p:nvPr>
        </p:nvSpPr>
        <p:spPr/>
        <p:txBody>
          <a:bodyPr/>
          <a:lstStyle/>
          <a:p>
            <a:fld id="{EB70AEE8-A320-48BF-A8B0-073F9C607D4A}" type="datetimeFigureOut">
              <a:rPr lang="en-US" smtClean="0"/>
              <a:t>11/7/2022</a:t>
            </a:fld>
            <a:endParaRPr lang="en-US"/>
          </a:p>
        </p:txBody>
      </p:sp>
      <p:sp>
        <p:nvSpPr>
          <p:cNvPr id="6" name="Footer Placeholder 5">
            <a:extLst>
              <a:ext uri="{FF2B5EF4-FFF2-40B4-BE49-F238E27FC236}">
                <a16:creationId xmlns:a16="http://schemas.microsoft.com/office/drawing/2014/main" id="{B2F9CB8A-D54D-1147-EA56-FE67E38E48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AB7E-B5D2-97CE-A12E-32B81D5AD234}"/>
              </a:ext>
            </a:extLst>
          </p:cNvPr>
          <p:cNvSpPr>
            <a:spLocks noGrp="1"/>
          </p:cNvSpPr>
          <p:nvPr>
            <p:ph type="sldNum" sz="quarter" idx="12"/>
          </p:nvPr>
        </p:nvSpPr>
        <p:spPr/>
        <p:txBody>
          <a:bodyPr/>
          <a:lstStyle/>
          <a:p>
            <a:fld id="{0C2D53DE-3F8C-4DBF-81CF-E062B3A0743E}" type="slidenum">
              <a:rPr lang="en-US" smtClean="0"/>
              <a:t>‹#›</a:t>
            </a:fld>
            <a:endParaRPr lang="en-US"/>
          </a:p>
        </p:txBody>
      </p:sp>
    </p:spTree>
    <p:extLst>
      <p:ext uri="{BB962C8B-B14F-4D97-AF65-F5344CB8AC3E}">
        <p14:creationId xmlns:p14="http://schemas.microsoft.com/office/powerpoint/2010/main" val="302688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B0E8-78FE-B24C-249A-59F0EF260D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B8ED06-48EF-90A5-4170-98B49E58A5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D3A65E-77F9-A84F-4C05-77E164AE6D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ECFE13-52D0-9642-4AF0-F0E8E13E8B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DF7B18-D5F3-0E08-732E-1400DAAC47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5A1A94-C453-9495-F492-747F6FDB4B34}"/>
              </a:ext>
            </a:extLst>
          </p:cNvPr>
          <p:cNvSpPr>
            <a:spLocks noGrp="1"/>
          </p:cNvSpPr>
          <p:nvPr>
            <p:ph type="dt" sz="half" idx="10"/>
          </p:nvPr>
        </p:nvSpPr>
        <p:spPr/>
        <p:txBody>
          <a:bodyPr/>
          <a:lstStyle/>
          <a:p>
            <a:fld id="{EB70AEE8-A320-48BF-A8B0-073F9C607D4A}" type="datetimeFigureOut">
              <a:rPr lang="en-US" smtClean="0"/>
              <a:t>11/7/2022</a:t>
            </a:fld>
            <a:endParaRPr lang="en-US"/>
          </a:p>
        </p:txBody>
      </p:sp>
      <p:sp>
        <p:nvSpPr>
          <p:cNvPr id="8" name="Footer Placeholder 7">
            <a:extLst>
              <a:ext uri="{FF2B5EF4-FFF2-40B4-BE49-F238E27FC236}">
                <a16:creationId xmlns:a16="http://schemas.microsoft.com/office/drawing/2014/main" id="{24416BAF-47BB-66F7-15C4-03C123B8E7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ED236A-FF07-1B7A-56AD-57FA02B81191}"/>
              </a:ext>
            </a:extLst>
          </p:cNvPr>
          <p:cNvSpPr>
            <a:spLocks noGrp="1"/>
          </p:cNvSpPr>
          <p:nvPr>
            <p:ph type="sldNum" sz="quarter" idx="12"/>
          </p:nvPr>
        </p:nvSpPr>
        <p:spPr/>
        <p:txBody>
          <a:bodyPr/>
          <a:lstStyle/>
          <a:p>
            <a:fld id="{0C2D53DE-3F8C-4DBF-81CF-E062B3A0743E}" type="slidenum">
              <a:rPr lang="en-US" smtClean="0"/>
              <a:t>‹#›</a:t>
            </a:fld>
            <a:endParaRPr lang="en-US"/>
          </a:p>
        </p:txBody>
      </p:sp>
    </p:spTree>
    <p:extLst>
      <p:ext uri="{BB962C8B-B14F-4D97-AF65-F5344CB8AC3E}">
        <p14:creationId xmlns:p14="http://schemas.microsoft.com/office/powerpoint/2010/main" val="2564429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07E0-643E-CB46-A90C-21602C61C6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28AD93-98C2-57A3-509E-BF098BB53BC8}"/>
              </a:ext>
            </a:extLst>
          </p:cNvPr>
          <p:cNvSpPr>
            <a:spLocks noGrp="1"/>
          </p:cNvSpPr>
          <p:nvPr>
            <p:ph type="dt" sz="half" idx="10"/>
          </p:nvPr>
        </p:nvSpPr>
        <p:spPr/>
        <p:txBody>
          <a:bodyPr/>
          <a:lstStyle/>
          <a:p>
            <a:fld id="{EB70AEE8-A320-48BF-A8B0-073F9C607D4A}" type="datetimeFigureOut">
              <a:rPr lang="en-US" smtClean="0"/>
              <a:t>11/7/2022</a:t>
            </a:fld>
            <a:endParaRPr lang="en-US"/>
          </a:p>
        </p:txBody>
      </p:sp>
      <p:sp>
        <p:nvSpPr>
          <p:cNvPr id="4" name="Footer Placeholder 3">
            <a:extLst>
              <a:ext uri="{FF2B5EF4-FFF2-40B4-BE49-F238E27FC236}">
                <a16:creationId xmlns:a16="http://schemas.microsoft.com/office/drawing/2014/main" id="{DFFD94D5-5997-EB09-B0EC-E535BF9FCA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B96A6C-0911-2472-3279-A0BA71FB89E4}"/>
              </a:ext>
            </a:extLst>
          </p:cNvPr>
          <p:cNvSpPr>
            <a:spLocks noGrp="1"/>
          </p:cNvSpPr>
          <p:nvPr>
            <p:ph type="sldNum" sz="quarter" idx="12"/>
          </p:nvPr>
        </p:nvSpPr>
        <p:spPr/>
        <p:txBody>
          <a:bodyPr/>
          <a:lstStyle/>
          <a:p>
            <a:fld id="{0C2D53DE-3F8C-4DBF-81CF-E062B3A0743E}" type="slidenum">
              <a:rPr lang="en-US" smtClean="0"/>
              <a:t>‹#›</a:t>
            </a:fld>
            <a:endParaRPr lang="en-US"/>
          </a:p>
        </p:txBody>
      </p:sp>
    </p:spTree>
    <p:extLst>
      <p:ext uri="{BB962C8B-B14F-4D97-AF65-F5344CB8AC3E}">
        <p14:creationId xmlns:p14="http://schemas.microsoft.com/office/powerpoint/2010/main" val="418550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874198-2C8A-6C0B-4AA2-633545B920BA}"/>
              </a:ext>
            </a:extLst>
          </p:cNvPr>
          <p:cNvSpPr>
            <a:spLocks noGrp="1"/>
          </p:cNvSpPr>
          <p:nvPr>
            <p:ph type="dt" sz="half" idx="10"/>
          </p:nvPr>
        </p:nvSpPr>
        <p:spPr/>
        <p:txBody>
          <a:bodyPr/>
          <a:lstStyle/>
          <a:p>
            <a:fld id="{EB70AEE8-A320-48BF-A8B0-073F9C607D4A}" type="datetimeFigureOut">
              <a:rPr lang="en-US" smtClean="0"/>
              <a:t>11/7/2022</a:t>
            </a:fld>
            <a:endParaRPr lang="en-US"/>
          </a:p>
        </p:txBody>
      </p:sp>
      <p:sp>
        <p:nvSpPr>
          <p:cNvPr id="3" name="Footer Placeholder 2">
            <a:extLst>
              <a:ext uri="{FF2B5EF4-FFF2-40B4-BE49-F238E27FC236}">
                <a16:creationId xmlns:a16="http://schemas.microsoft.com/office/drawing/2014/main" id="{163C2114-2EA2-98AA-DCA4-AC60600751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8F4BF3-EDDC-7808-1BDD-776ECC3B2586}"/>
              </a:ext>
            </a:extLst>
          </p:cNvPr>
          <p:cNvSpPr>
            <a:spLocks noGrp="1"/>
          </p:cNvSpPr>
          <p:nvPr>
            <p:ph type="sldNum" sz="quarter" idx="12"/>
          </p:nvPr>
        </p:nvSpPr>
        <p:spPr/>
        <p:txBody>
          <a:bodyPr/>
          <a:lstStyle/>
          <a:p>
            <a:fld id="{0C2D53DE-3F8C-4DBF-81CF-E062B3A0743E}" type="slidenum">
              <a:rPr lang="en-US" smtClean="0"/>
              <a:t>‹#›</a:t>
            </a:fld>
            <a:endParaRPr lang="en-US"/>
          </a:p>
        </p:txBody>
      </p:sp>
    </p:spTree>
    <p:extLst>
      <p:ext uri="{BB962C8B-B14F-4D97-AF65-F5344CB8AC3E}">
        <p14:creationId xmlns:p14="http://schemas.microsoft.com/office/powerpoint/2010/main" val="283950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21C0E-46D8-393E-173C-056D9491F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A900EE-4659-1FED-9912-A0E5A5E95A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EB022D-F886-6EE7-BB18-67C3B2E1B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EC29C4-7FA8-61FC-67D5-36D0489E3F99}"/>
              </a:ext>
            </a:extLst>
          </p:cNvPr>
          <p:cNvSpPr>
            <a:spLocks noGrp="1"/>
          </p:cNvSpPr>
          <p:nvPr>
            <p:ph type="dt" sz="half" idx="10"/>
          </p:nvPr>
        </p:nvSpPr>
        <p:spPr/>
        <p:txBody>
          <a:bodyPr/>
          <a:lstStyle/>
          <a:p>
            <a:fld id="{EB70AEE8-A320-48BF-A8B0-073F9C607D4A}" type="datetimeFigureOut">
              <a:rPr lang="en-US" smtClean="0"/>
              <a:t>11/7/2022</a:t>
            </a:fld>
            <a:endParaRPr lang="en-US"/>
          </a:p>
        </p:txBody>
      </p:sp>
      <p:sp>
        <p:nvSpPr>
          <p:cNvPr id="6" name="Footer Placeholder 5">
            <a:extLst>
              <a:ext uri="{FF2B5EF4-FFF2-40B4-BE49-F238E27FC236}">
                <a16:creationId xmlns:a16="http://schemas.microsoft.com/office/drawing/2014/main" id="{D64CA521-5E01-66B1-FFB4-BF6D8D27F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757813-AE84-63F1-4C44-2835C8773F64}"/>
              </a:ext>
            </a:extLst>
          </p:cNvPr>
          <p:cNvSpPr>
            <a:spLocks noGrp="1"/>
          </p:cNvSpPr>
          <p:nvPr>
            <p:ph type="sldNum" sz="quarter" idx="12"/>
          </p:nvPr>
        </p:nvSpPr>
        <p:spPr/>
        <p:txBody>
          <a:bodyPr/>
          <a:lstStyle/>
          <a:p>
            <a:fld id="{0C2D53DE-3F8C-4DBF-81CF-E062B3A0743E}" type="slidenum">
              <a:rPr lang="en-US" smtClean="0"/>
              <a:t>‹#›</a:t>
            </a:fld>
            <a:endParaRPr lang="en-US"/>
          </a:p>
        </p:txBody>
      </p:sp>
    </p:spTree>
    <p:extLst>
      <p:ext uri="{BB962C8B-B14F-4D97-AF65-F5344CB8AC3E}">
        <p14:creationId xmlns:p14="http://schemas.microsoft.com/office/powerpoint/2010/main" val="3371214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AE853-AC99-30AD-5C76-82D47FBD1C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65A232-E58F-D20C-E0F5-E91432935B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078FF4-F316-E0B1-1ABE-C3DF3EC8E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B9645E-0C6F-61C5-95E3-983FCA954F72}"/>
              </a:ext>
            </a:extLst>
          </p:cNvPr>
          <p:cNvSpPr>
            <a:spLocks noGrp="1"/>
          </p:cNvSpPr>
          <p:nvPr>
            <p:ph type="dt" sz="half" idx="10"/>
          </p:nvPr>
        </p:nvSpPr>
        <p:spPr/>
        <p:txBody>
          <a:bodyPr/>
          <a:lstStyle/>
          <a:p>
            <a:fld id="{EB70AEE8-A320-48BF-A8B0-073F9C607D4A}" type="datetimeFigureOut">
              <a:rPr lang="en-US" smtClean="0"/>
              <a:t>11/7/2022</a:t>
            </a:fld>
            <a:endParaRPr lang="en-US"/>
          </a:p>
        </p:txBody>
      </p:sp>
      <p:sp>
        <p:nvSpPr>
          <p:cNvPr id="6" name="Footer Placeholder 5">
            <a:extLst>
              <a:ext uri="{FF2B5EF4-FFF2-40B4-BE49-F238E27FC236}">
                <a16:creationId xmlns:a16="http://schemas.microsoft.com/office/drawing/2014/main" id="{137ABCF2-B02C-3470-3BE5-14434E4CC3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883779-2DC4-4EE1-B237-BE26E3890E0B}"/>
              </a:ext>
            </a:extLst>
          </p:cNvPr>
          <p:cNvSpPr>
            <a:spLocks noGrp="1"/>
          </p:cNvSpPr>
          <p:nvPr>
            <p:ph type="sldNum" sz="quarter" idx="12"/>
          </p:nvPr>
        </p:nvSpPr>
        <p:spPr/>
        <p:txBody>
          <a:bodyPr/>
          <a:lstStyle/>
          <a:p>
            <a:fld id="{0C2D53DE-3F8C-4DBF-81CF-E062B3A0743E}" type="slidenum">
              <a:rPr lang="en-US" smtClean="0"/>
              <a:t>‹#›</a:t>
            </a:fld>
            <a:endParaRPr lang="en-US"/>
          </a:p>
        </p:txBody>
      </p:sp>
    </p:spTree>
    <p:extLst>
      <p:ext uri="{BB962C8B-B14F-4D97-AF65-F5344CB8AC3E}">
        <p14:creationId xmlns:p14="http://schemas.microsoft.com/office/powerpoint/2010/main" val="116242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D8DB4-F96B-6915-60C9-5D4EBA583F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3D25A2-EF6A-DA2B-958C-E7A0E02DC1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F5E00-D5EF-49E7-EEDE-0330119D8C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70AEE8-A320-48BF-A8B0-073F9C607D4A}" type="datetimeFigureOut">
              <a:rPr lang="en-US" smtClean="0"/>
              <a:t>11/7/2022</a:t>
            </a:fld>
            <a:endParaRPr lang="en-US"/>
          </a:p>
        </p:txBody>
      </p:sp>
      <p:sp>
        <p:nvSpPr>
          <p:cNvPr id="5" name="Footer Placeholder 4">
            <a:extLst>
              <a:ext uri="{FF2B5EF4-FFF2-40B4-BE49-F238E27FC236}">
                <a16:creationId xmlns:a16="http://schemas.microsoft.com/office/drawing/2014/main" id="{34BD5BB8-D23F-73C4-D1CE-EEFDA1668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9C478B-4049-9203-7E5C-9004486D97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D53DE-3F8C-4DBF-81CF-E062B3A0743E}" type="slidenum">
              <a:rPr lang="en-US" smtClean="0"/>
              <a:t>‹#›</a:t>
            </a:fld>
            <a:endParaRPr lang="en-US"/>
          </a:p>
        </p:txBody>
      </p:sp>
    </p:spTree>
    <p:extLst>
      <p:ext uri="{BB962C8B-B14F-4D97-AF65-F5344CB8AC3E}">
        <p14:creationId xmlns:p14="http://schemas.microsoft.com/office/powerpoint/2010/main" val="4250570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
            <a:extLst>
              <a:ext uri="{FF2B5EF4-FFF2-40B4-BE49-F238E27FC236}">
                <a16:creationId xmlns:a16="http://schemas.microsoft.com/office/drawing/2014/main" id="{7A07A454-1010-C9AD-40BE-F967B6F60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F86B35-CE24-6F03-8ABB-8136F7B439D7}"/>
              </a:ext>
            </a:extLst>
          </p:cNvPr>
          <p:cNvSpPr>
            <a:spLocks noGrp="1"/>
          </p:cNvSpPr>
          <p:nvPr>
            <p:ph type="ctrTitle"/>
          </p:nvPr>
        </p:nvSpPr>
        <p:spPr>
          <a:xfrm>
            <a:off x="1403927" y="4114511"/>
            <a:ext cx="4932218" cy="771092"/>
          </a:xfrm>
        </p:spPr>
        <p:txBody>
          <a:bodyPr>
            <a:noAutofit/>
          </a:bodyPr>
          <a:lstStyle/>
          <a:p>
            <a:r>
              <a:rPr lang="en-US" sz="4400" dirty="0">
                <a:solidFill>
                  <a:schemeClr val="bg1"/>
                </a:solidFill>
                <a:latin typeface="Arial" panose="020B0604020202020204" pitchFamily="34" charset="0"/>
                <a:cs typeface="Arial" panose="020B0604020202020204" pitchFamily="34" charset="0"/>
              </a:rPr>
              <a:t>Emotion Detection From Text </a:t>
            </a:r>
            <a:br>
              <a:rPr lang="en-US" sz="4400" dirty="0">
                <a:solidFill>
                  <a:schemeClr val="bg1"/>
                </a:solidFill>
                <a:latin typeface="Arial" panose="020B0604020202020204" pitchFamily="34" charset="0"/>
                <a:cs typeface="Arial" panose="020B0604020202020204" pitchFamily="34" charset="0"/>
              </a:rPr>
            </a:br>
            <a:r>
              <a:rPr lang="en-US" sz="4400" dirty="0">
                <a:solidFill>
                  <a:schemeClr val="bg1"/>
                </a:solidFill>
                <a:latin typeface="Arial" panose="020B0604020202020204" pitchFamily="34" charset="0"/>
                <a:cs typeface="Arial" panose="020B0604020202020204" pitchFamily="34" charset="0"/>
              </a:rPr>
              <a:t>or </a:t>
            </a:r>
            <a:br>
              <a:rPr lang="en-US" sz="4400" dirty="0">
                <a:solidFill>
                  <a:schemeClr val="bg1"/>
                </a:solidFill>
                <a:latin typeface="Arial" panose="020B0604020202020204" pitchFamily="34" charset="0"/>
                <a:cs typeface="Arial" panose="020B0604020202020204" pitchFamily="34" charset="0"/>
              </a:rPr>
            </a:br>
            <a:r>
              <a:rPr lang="en-US" sz="4400" dirty="0">
                <a:solidFill>
                  <a:schemeClr val="bg1"/>
                </a:solidFill>
                <a:latin typeface="Arial" panose="020B0604020202020204" pitchFamily="34" charset="0"/>
                <a:cs typeface="Arial" panose="020B0604020202020204" pitchFamily="34" charset="0"/>
              </a:rPr>
              <a:t>Sentiment Analysis</a:t>
            </a:r>
            <a:br>
              <a:rPr lang="en-US" sz="4400" dirty="0">
                <a:solidFill>
                  <a:schemeClr val="bg1"/>
                </a:solidFill>
                <a:latin typeface="Arial" panose="020B0604020202020204" pitchFamily="34" charset="0"/>
                <a:cs typeface="Arial" panose="020B0604020202020204" pitchFamily="34" charset="0"/>
              </a:rPr>
            </a:br>
            <a:endParaRPr lang="en-US" sz="4400"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424B193F-2427-9128-D500-811358329D6C}"/>
              </a:ext>
            </a:extLst>
          </p:cNvPr>
          <p:cNvSpPr>
            <a:spLocks noGrp="1"/>
          </p:cNvSpPr>
          <p:nvPr>
            <p:ph type="subTitle" idx="1"/>
          </p:nvPr>
        </p:nvSpPr>
        <p:spPr>
          <a:xfrm>
            <a:off x="1403927" y="5302575"/>
            <a:ext cx="2780146" cy="1221581"/>
          </a:xfrm>
        </p:spPr>
        <p:txBody>
          <a:bodyPr>
            <a:normAutofit fontScale="92500" lnSpcReduction="10000"/>
          </a:bodyPr>
          <a:lstStyle/>
          <a:p>
            <a:pPr algn="l"/>
            <a:r>
              <a:rPr lang="en-US" dirty="0">
                <a:solidFill>
                  <a:schemeClr val="bg1"/>
                </a:solidFill>
              </a:rPr>
              <a:t>By:- Vasu Goel </a:t>
            </a:r>
          </a:p>
          <a:p>
            <a:pPr algn="l"/>
            <a:r>
              <a:rPr lang="en-US" dirty="0">
                <a:solidFill>
                  <a:schemeClr val="bg1"/>
                </a:solidFill>
              </a:rPr>
              <a:t>Reg No.:- 11907868</a:t>
            </a:r>
          </a:p>
          <a:p>
            <a:pPr algn="l"/>
            <a:r>
              <a:rPr lang="en-US" dirty="0">
                <a:solidFill>
                  <a:schemeClr val="bg1"/>
                </a:solidFill>
              </a:rPr>
              <a:t>Roll No.:- RKM053A16</a:t>
            </a:r>
          </a:p>
          <a:p>
            <a:pPr algn="l"/>
            <a:endParaRPr lang="en-US" dirty="0">
              <a:solidFill>
                <a:schemeClr val="bg1"/>
              </a:solidFill>
            </a:endParaRPr>
          </a:p>
        </p:txBody>
      </p:sp>
    </p:spTree>
    <p:extLst>
      <p:ext uri="{BB962C8B-B14F-4D97-AF65-F5344CB8AC3E}">
        <p14:creationId xmlns:p14="http://schemas.microsoft.com/office/powerpoint/2010/main" val="2573652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02734E-D0C6-0F98-5E3F-3B4EFB22E6BC}"/>
              </a:ext>
            </a:extLst>
          </p:cNvPr>
          <p:cNvSpPr/>
          <p:nvPr/>
        </p:nvSpPr>
        <p:spPr>
          <a:xfrm>
            <a:off x="554182" y="175491"/>
            <a:ext cx="11637818" cy="775855"/>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r>
              <a:rPr lang="en-US" sz="2500" dirty="0">
                <a:latin typeface="Arial" panose="020B0604020202020204" pitchFamily="34" charset="0"/>
                <a:cs typeface="Arial" panose="020B0604020202020204" pitchFamily="34" charset="0"/>
              </a:rPr>
              <a:t>Intuition – Data Cleaning </a:t>
            </a:r>
          </a:p>
        </p:txBody>
      </p:sp>
      <p:sp>
        <p:nvSpPr>
          <p:cNvPr id="5" name="Rectangle 4">
            <a:extLst>
              <a:ext uri="{FF2B5EF4-FFF2-40B4-BE49-F238E27FC236}">
                <a16:creationId xmlns:a16="http://schemas.microsoft.com/office/drawing/2014/main" id="{FD77CD9F-F2BC-9566-64AA-2A919FCE2207}"/>
              </a:ext>
            </a:extLst>
          </p:cNvPr>
          <p:cNvSpPr/>
          <p:nvPr/>
        </p:nvSpPr>
        <p:spPr>
          <a:xfrm>
            <a:off x="0" y="175490"/>
            <a:ext cx="554182" cy="775855"/>
          </a:xfrm>
          <a:prstGeom prst="rect">
            <a:avLst/>
          </a:prstGeom>
          <a:solidFill>
            <a:schemeClr val="accent5"/>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3BFBA9A-6696-3764-B658-AFD7B12BDB94}"/>
              </a:ext>
            </a:extLst>
          </p:cNvPr>
          <p:cNvSpPr txBox="1"/>
          <p:nvPr/>
        </p:nvSpPr>
        <p:spPr>
          <a:xfrm>
            <a:off x="812800" y="2759363"/>
            <a:ext cx="9559636" cy="2819362"/>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wow loved this place</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crust is not good</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not tasty and the texture was just nasty</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also there are combos like a burger fries and beer for  which is a decent deal</a:t>
            </a:r>
          </a:p>
          <a:p>
            <a:pPr marL="342900" indent="-342900">
              <a:lnSpc>
                <a:spcPct val="150000"/>
              </a:lnSpc>
              <a:buAutoNum type="arabicPeriod"/>
            </a:pPr>
            <a:r>
              <a:rPr lang="en-US" dirty="0">
                <a:latin typeface="Arial" panose="020B0604020202020204" pitchFamily="34" charset="0"/>
                <a:cs typeface="Arial" panose="020B0604020202020204" pitchFamily="34" charset="0"/>
              </a:rPr>
              <a:t>i would definitely recommend the wings as well as the pizza</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highly recommended</a:t>
            </a:r>
            <a:endParaRPr lang="en-US" dirty="0">
              <a:highlight>
                <a:srgbClr val="FFFF00"/>
              </a:highlight>
              <a:latin typeface="Arial" panose="020B0604020202020204" pitchFamily="34" charset="0"/>
              <a:cs typeface="Arial" panose="020B0604020202020204" pitchFamily="34" charset="0"/>
            </a:endParaRPr>
          </a:p>
        </p:txBody>
      </p:sp>
      <p:sp>
        <p:nvSpPr>
          <p:cNvPr id="2" name="Arrow: Chevron 1">
            <a:extLst>
              <a:ext uri="{FF2B5EF4-FFF2-40B4-BE49-F238E27FC236}">
                <a16:creationId xmlns:a16="http://schemas.microsoft.com/office/drawing/2014/main" id="{E6863AB0-3E25-96CC-E100-2C91CEC0E2CB}"/>
              </a:ext>
            </a:extLst>
          </p:cNvPr>
          <p:cNvSpPr/>
          <p:nvPr/>
        </p:nvSpPr>
        <p:spPr>
          <a:xfrm>
            <a:off x="554182" y="1465115"/>
            <a:ext cx="1962728" cy="7781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Original Reviews</a:t>
            </a:r>
          </a:p>
        </p:txBody>
      </p:sp>
      <p:sp>
        <p:nvSpPr>
          <p:cNvPr id="3" name="Arrow: Chevron 2">
            <a:extLst>
              <a:ext uri="{FF2B5EF4-FFF2-40B4-BE49-F238E27FC236}">
                <a16:creationId xmlns:a16="http://schemas.microsoft.com/office/drawing/2014/main" id="{AF47514E-1D54-8203-E3D3-35B9F28030A2}"/>
              </a:ext>
            </a:extLst>
          </p:cNvPr>
          <p:cNvSpPr/>
          <p:nvPr/>
        </p:nvSpPr>
        <p:spPr>
          <a:xfrm>
            <a:off x="2747819" y="1466271"/>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Dropping Special Characters &amp; #’s</a:t>
            </a:r>
          </a:p>
        </p:txBody>
      </p:sp>
      <p:sp>
        <p:nvSpPr>
          <p:cNvPr id="6" name="Arrow: Chevron 5">
            <a:extLst>
              <a:ext uri="{FF2B5EF4-FFF2-40B4-BE49-F238E27FC236}">
                <a16:creationId xmlns:a16="http://schemas.microsoft.com/office/drawing/2014/main" id="{7A89C26D-3276-31B6-6CC9-0721A63E5D55}"/>
              </a:ext>
            </a:extLst>
          </p:cNvPr>
          <p:cNvSpPr/>
          <p:nvPr/>
        </p:nvSpPr>
        <p:spPr>
          <a:xfrm>
            <a:off x="5250873" y="1465115"/>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Converting to small case</a:t>
            </a:r>
          </a:p>
        </p:txBody>
      </p:sp>
      <p:sp>
        <p:nvSpPr>
          <p:cNvPr id="9" name="Arrow: Chevron 8">
            <a:extLst>
              <a:ext uri="{FF2B5EF4-FFF2-40B4-BE49-F238E27FC236}">
                <a16:creationId xmlns:a16="http://schemas.microsoft.com/office/drawing/2014/main" id="{53CEF3A9-DDDF-9E9F-775A-CE204FA17BF3}"/>
              </a:ext>
            </a:extLst>
          </p:cNvPr>
          <p:cNvSpPr/>
          <p:nvPr/>
        </p:nvSpPr>
        <p:spPr>
          <a:xfrm>
            <a:off x="7753927" y="1465115"/>
            <a:ext cx="2189020"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Dropping </a:t>
            </a:r>
            <a:r>
              <a:rPr lang="en-US" sz="1600" dirty="0" err="1">
                <a:solidFill>
                  <a:schemeClr val="bg1"/>
                </a:solidFill>
              </a:rPr>
              <a:t>Stopwords</a:t>
            </a:r>
            <a:r>
              <a:rPr lang="en-US" sz="1600" dirty="0">
                <a:solidFill>
                  <a:schemeClr val="bg1"/>
                </a:solidFill>
              </a:rPr>
              <a:t> and Stemming</a:t>
            </a:r>
          </a:p>
        </p:txBody>
      </p:sp>
      <p:sp>
        <p:nvSpPr>
          <p:cNvPr id="10" name="Arrow: Chevron 9">
            <a:extLst>
              <a:ext uri="{FF2B5EF4-FFF2-40B4-BE49-F238E27FC236}">
                <a16:creationId xmlns:a16="http://schemas.microsoft.com/office/drawing/2014/main" id="{4B06FE79-3628-6821-AFDA-4D25DA7BBC51}"/>
              </a:ext>
            </a:extLst>
          </p:cNvPr>
          <p:cNvSpPr/>
          <p:nvPr/>
        </p:nvSpPr>
        <p:spPr>
          <a:xfrm>
            <a:off x="10192326" y="1465115"/>
            <a:ext cx="1870366"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Bag of Words</a:t>
            </a:r>
          </a:p>
        </p:txBody>
      </p:sp>
    </p:spTree>
    <p:extLst>
      <p:ext uri="{BB962C8B-B14F-4D97-AF65-F5344CB8AC3E}">
        <p14:creationId xmlns:p14="http://schemas.microsoft.com/office/powerpoint/2010/main" val="2973414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02734E-D0C6-0F98-5E3F-3B4EFB22E6BC}"/>
              </a:ext>
            </a:extLst>
          </p:cNvPr>
          <p:cNvSpPr/>
          <p:nvPr/>
        </p:nvSpPr>
        <p:spPr>
          <a:xfrm>
            <a:off x="554182" y="175491"/>
            <a:ext cx="11637818" cy="775855"/>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r>
              <a:rPr lang="en-US" sz="2500" dirty="0">
                <a:latin typeface="Arial" panose="020B0604020202020204" pitchFamily="34" charset="0"/>
                <a:cs typeface="Arial" panose="020B0604020202020204" pitchFamily="34" charset="0"/>
              </a:rPr>
              <a:t>Intuition – Data Cleaning </a:t>
            </a:r>
          </a:p>
        </p:txBody>
      </p:sp>
      <p:sp>
        <p:nvSpPr>
          <p:cNvPr id="5" name="Rectangle 4">
            <a:extLst>
              <a:ext uri="{FF2B5EF4-FFF2-40B4-BE49-F238E27FC236}">
                <a16:creationId xmlns:a16="http://schemas.microsoft.com/office/drawing/2014/main" id="{FD77CD9F-F2BC-9566-64AA-2A919FCE2207}"/>
              </a:ext>
            </a:extLst>
          </p:cNvPr>
          <p:cNvSpPr/>
          <p:nvPr/>
        </p:nvSpPr>
        <p:spPr>
          <a:xfrm>
            <a:off x="0" y="175490"/>
            <a:ext cx="554182" cy="775855"/>
          </a:xfrm>
          <a:prstGeom prst="rect">
            <a:avLst/>
          </a:prstGeom>
          <a:solidFill>
            <a:schemeClr val="accent5"/>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3BFBA9A-6696-3764-B658-AFD7B12BDB94}"/>
              </a:ext>
            </a:extLst>
          </p:cNvPr>
          <p:cNvSpPr txBox="1"/>
          <p:nvPr/>
        </p:nvSpPr>
        <p:spPr>
          <a:xfrm>
            <a:off x="812800" y="2759363"/>
            <a:ext cx="9559636" cy="2819362"/>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wow loved </a:t>
            </a:r>
            <a:r>
              <a:rPr lang="en-US" dirty="0">
                <a:highlight>
                  <a:srgbClr val="FFFF00"/>
                </a:highlight>
                <a:latin typeface="Arial" panose="020B0604020202020204" pitchFamily="34" charset="0"/>
                <a:cs typeface="Arial" panose="020B0604020202020204" pitchFamily="34" charset="0"/>
              </a:rPr>
              <a:t>this</a:t>
            </a:r>
            <a:r>
              <a:rPr lang="en-US" dirty="0">
                <a:latin typeface="Arial" panose="020B0604020202020204" pitchFamily="34" charset="0"/>
                <a:cs typeface="Arial" panose="020B0604020202020204" pitchFamily="34" charset="0"/>
              </a:rPr>
              <a:t> place</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crust </a:t>
            </a:r>
            <a:r>
              <a:rPr lang="en-US" dirty="0">
                <a:highlight>
                  <a:srgbClr val="FFFF00"/>
                </a:highlight>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not good</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not tasty </a:t>
            </a:r>
            <a:r>
              <a:rPr lang="en-US" dirty="0">
                <a:highlight>
                  <a:srgbClr val="FFFF00"/>
                </a:highlight>
                <a:latin typeface="Arial" panose="020B0604020202020204" pitchFamily="34" charset="0"/>
                <a:cs typeface="Arial" panose="020B0604020202020204" pitchFamily="34" charset="0"/>
              </a:rPr>
              <a:t>and the </a:t>
            </a:r>
            <a:r>
              <a:rPr lang="en-US" dirty="0">
                <a:latin typeface="Arial" panose="020B0604020202020204" pitchFamily="34" charset="0"/>
                <a:cs typeface="Arial" panose="020B0604020202020204" pitchFamily="34" charset="0"/>
              </a:rPr>
              <a:t>texture </a:t>
            </a:r>
            <a:r>
              <a:rPr lang="en-US" dirty="0">
                <a:highlight>
                  <a:srgbClr val="FFFF00"/>
                </a:highlight>
                <a:latin typeface="Arial" panose="020B0604020202020204" pitchFamily="34" charset="0"/>
                <a:cs typeface="Arial" panose="020B0604020202020204" pitchFamily="34" charset="0"/>
              </a:rPr>
              <a:t>was just </a:t>
            </a:r>
            <a:r>
              <a:rPr lang="en-US" dirty="0">
                <a:latin typeface="Arial" panose="020B0604020202020204" pitchFamily="34" charset="0"/>
                <a:cs typeface="Arial" panose="020B0604020202020204" pitchFamily="34" charset="0"/>
              </a:rPr>
              <a:t>nasty</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also </a:t>
            </a:r>
            <a:r>
              <a:rPr lang="en-US" dirty="0">
                <a:highlight>
                  <a:srgbClr val="FFFF00"/>
                </a:highlight>
                <a:latin typeface="Arial" panose="020B0604020202020204" pitchFamily="34" charset="0"/>
                <a:cs typeface="Arial" panose="020B0604020202020204" pitchFamily="34" charset="0"/>
              </a:rPr>
              <a:t>there are</a:t>
            </a:r>
            <a:r>
              <a:rPr lang="en-US" dirty="0">
                <a:latin typeface="Arial" panose="020B0604020202020204" pitchFamily="34" charset="0"/>
                <a:cs typeface="Arial" panose="020B0604020202020204" pitchFamily="34" charset="0"/>
              </a:rPr>
              <a:t> combos like </a:t>
            </a:r>
            <a:r>
              <a:rPr lang="en-US" dirty="0">
                <a:highlight>
                  <a:srgbClr val="FFFF00"/>
                </a:highlight>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burger fries </a:t>
            </a:r>
            <a:r>
              <a:rPr lang="en-US" dirty="0">
                <a:highlight>
                  <a:srgbClr val="FFFF00"/>
                </a:highlight>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beer </a:t>
            </a:r>
            <a:r>
              <a:rPr lang="en-US" dirty="0">
                <a:highlight>
                  <a:srgbClr val="FFFF00"/>
                </a:highlight>
                <a:latin typeface="Arial" panose="020B0604020202020204" pitchFamily="34" charset="0"/>
                <a:cs typeface="Arial" panose="020B0604020202020204" pitchFamily="34" charset="0"/>
              </a:rPr>
              <a:t>for  which is a </a:t>
            </a:r>
            <a:r>
              <a:rPr lang="en-US" dirty="0">
                <a:latin typeface="Arial" panose="020B0604020202020204" pitchFamily="34" charset="0"/>
                <a:cs typeface="Arial" panose="020B0604020202020204" pitchFamily="34" charset="0"/>
              </a:rPr>
              <a:t>decent deal.</a:t>
            </a:r>
          </a:p>
          <a:p>
            <a:pPr marL="342900" indent="-342900">
              <a:lnSpc>
                <a:spcPct val="150000"/>
              </a:lnSpc>
              <a:buAutoNum type="arabicPeriod"/>
            </a:pPr>
            <a:r>
              <a:rPr lang="en-US" dirty="0">
                <a:latin typeface="Arial" panose="020B0604020202020204" pitchFamily="34" charset="0"/>
                <a:cs typeface="Arial" panose="020B0604020202020204" pitchFamily="34" charset="0"/>
              </a:rPr>
              <a:t>i would definitely </a:t>
            </a:r>
            <a:r>
              <a:rPr lang="en-US" dirty="0">
                <a:highlight>
                  <a:srgbClr val="00FF00"/>
                </a:highlight>
                <a:latin typeface="Arial" panose="020B0604020202020204" pitchFamily="34" charset="0"/>
                <a:cs typeface="Arial" panose="020B0604020202020204" pitchFamily="34" charset="0"/>
              </a:rPr>
              <a:t>recommend</a:t>
            </a:r>
            <a:r>
              <a:rPr lang="en-US" dirty="0">
                <a:latin typeface="Arial" panose="020B0604020202020204" pitchFamily="34" charset="0"/>
                <a:cs typeface="Arial" panose="020B0604020202020204" pitchFamily="34" charset="0"/>
              </a:rPr>
              <a:t> </a:t>
            </a:r>
            <a:r>
              <a:rPr lang="en-US" dirty="0">
                <a:highlight>
                  <a:srgbClr val="FFFF00"/>
                </a:highlight>
                <a:latin typeface="Arial" panose="020B0604020202020204" pitchFamily="34" charset="0"/>
                <a:cs typeface="Arial" panose="020B0604020202020204" pitchFamily="34" charset="0"/>
              </a:rPr>
              <a:t>the</a:t>
            </a:r>
            <a:r>
              <a:rPr lang="en-US" dirty="0">
                <a:latin typeface="Arial" panose="020B0604020202020204" pitchFamily="34" charset="0"/>
                <a:cs typeface="Arial" panose="020B0604020202020204" pitchFamily="34" charset="0"/>
              </a:rPr>
              <a:t> wings </a:t>
            </a:r>
            <a:r>
              <a:rPr lang="en-US" dirty="0">
                <a:highlight>
                  <a:srgbClr val="FFFF00"/>
                </a:highlight>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well </a:t>
            </a:r>
            <a:r>
              <a:rPr lang="en-US" dirty="0">
                <a:highlight>
                  <a:srgbClr val="FFFF00"/>
                </a:highlight>
                <a:latin typeface="Arial" panose="020B0604020202020204" pitchFamily="34" charset="0"/>
                <a:cs typeface="Arial" panose="020B0604020202020204" pitchFamily="34" charset="0"/>
              </a:rPr>
              <a:t>as the </a:t>
            </a:r>
            <a:r>
              <a:rPr lang="en-US" dirty="0">
                <a:latin typeface="Arial" panose="020B0604020202020204" pitchFamily="34" charset="0"/>
                <a:cs typeface="Arial" panose="020B0604020202020204" pitchFamily="34" charset="0"/>
              </a:rPr>
              <a:t>pizza</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highly </a:t>
            </a:r>
            <a:r>
              <a:rPr lang="en-US" dirty="0">
                <a:highlight>
                  <a:srgbClr val="00FF00"/>
                </a:highlight>
                <a:latin typeface="Arial" panose="020B0604020202020204" pitchFamily="34" charset="0"/>
                <a:cs typeface="Arial" panose="020B0604020202020204" pitchFamily="34" charset="0"/>
              </a:rPr>
              <a:t>recommended</a:t>
            </a:r>
          </a:p>
        </p:txBody>
      </p:sp>
      <p:sp>
        <p:nvSpPr>
          <p:cNvPr id="2" name="TextBox 1">
            <a:extLst>
              <a:ext uri="{FF2B5EF4-FFF2-40B4-BE49-F238E27FC236}">
                <a16:creationId xmlns:a16="http://schemas.microsoft.com/office/drawing/2014/main" id="{E3E8DDB7-AF66-9848-5ACC-29AEFC7816BC}"/>
              </a:ext>
            </a:extLst>
          </p:cNvPr>
          <p:cNvSpPr txBox="1"/>
          <p:nvPr/>
        </p:nvSpPr>
        <p:spPr>
          <a:xfrm>
            <a:off x="7878618" y="5855854"/>
            <a:ext cx="2872509" cy="646331"/>
          </a:xfrm>
          <a:prstGeom prst="rect">
            <a:avLst/>
          </a:prstGeom>
          <a:noFill/>
        </p:spPr>
        <p:txBody>
          <a:bodyPr wrap="square" rtlCol="0">
            <a:spAutoFit/>
          </a:bodyPr>
          <a:lstStyle/>
          <a:p>
            <a:r>
              <a:rPr lang="en-US" dirty="0">
                <a:highlight>
                  <a:srgbClr val="FFFF00"/>
                </a:highlight>
              </a:rPr>
              <a:t>Stop words</a:t>
            </a:r>
          </a:p>
          <a:p>
            <a:r>
              <a:rPr lang="en-US" dirty="0">
                <a:highlight>
                  <a:srgbClr val="00FF00"/>
                </a:highlight>
              </a:rPr>
              <a:t>To-be-Stemmed words</a:t>
            </a:r>
          </a:p>
        </p:txBody>
      </p:sp>
      <p:sp>
        <p:nvSpPr>
          <p:cNvPr id="3" name="Arrow: Chevron 2">
            <a:extLst>
              <a:ext uri="{FF2B5EF4-FFF2-40B4-BE49-F238E27FC236}">
                <a16:creationId xmlns:a16="http://schemas.microsoft.com/office/drawing/2014/main" id="{58AAA76A-1F1D-53DE-536D-B96A53536638}"/>
              </a:ext>
            </a:extLst>
          </p:cNvPr>
          <p:cNvSpPr/>
          <p:nvPr/>
        </p:nvSpPr>
        <p:spPr>
          <a:xfrm>
            <a:off x="554182" y="1465115"/>
            <a:ext cx="1962728" cy="7781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Original Reviews</a:t>
            </a:r>
          </a:p>
        </p:txBody>
      </p:sp>
      <p:sp>
        <p:nvSpPr>
          <p:cNvPr id="6" name="Arrow: Chevron 5">
            <a:extLst>
              <a:ext uri="{FF2B5EF4-FFF2-40B4-BE49-F238E27FC236}">
                <a16:creationId xmlns:a16="http://schemas.microsoft.com/office/drawing/2014/main" id="{C4C92BDC-521F-433F-FC2A-95A7B062CA2D}"/>
              </a:ext>
            </a:extLst>
          </p:cNvPr>
          <p:cNvSpPr/>
          <p:nvPr/>
        </p:nvSpPr>
        <p:spPr>
          <a:xfrm>
            <a:off x="2747819" y="1466271"/>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Dropping Special Characters &amp; #’s</a:t>
            </a:r>
          </a:p>
        </p:txBody>
      </p:sp>
      <p:sp>
        <p:nvSpPr>
          <p:cNvPr id="9" name="Arrow: Chevron 8">
            <a:extLst>
              <a:ext uri="{FF2B5EF4-FFF2-40B4-BE49-F238E27FC236}">
                <a16:creationId xmlns:a16="http://schemas.microsoft.com/office/drawing/2014/main" id="{13FA218B-42F5-6746-6F03-11C8DE207DC5}"/>
              </a:ext>
            </a:extLst>
          </p:cNvPr>
          <p:cNvSpPr/>
          <p:nvPr/>
        </p:nvSpPr>
        <p:spPr>
          <a:xfrm>
            <a:off x="5250873" y="1465115"/>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Converting to small case</a:t>
            </a:r>
          </a:p>
        </p:txBody>
      </p:sp>
      <p:sp>
        <p:nvSpPr>
          <p:cNvPr id="10" name="Arrow: Chevron 9">
            <a:extLst>
              <a:ext uri="{FF2B5EF4-FFF2-40B4-BE49-F238E27FC236}">
                <a16:creationId xmlns:a16="http://schemas.microsoft.com/office/drawing/2014/main" id="{22F7032E-A4B0-2757-1627-A30A8B39438E}"/>
              </a:ext>
            </a:extLst>
          </p:cNvPr>
          <p:cNvSpPr/>
          <p:nvPr/>
        </p:nvSpPr>
        <p:spPr>
          <a:xfrm>
            <a:off x="7753927" y="1465115"/>
            <a:ext cx="2189020"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Dropping </a:t>
            </a:r>
            <a:r>
              <a:rPr lang="en-US" sz="1600" dirty="0" err="1">
                <a:solidFill>
                  <a:schemeClr val="bg1"/>
                </a:solidFill>
              </a:rPr>
              <a:t>Stopwords</a:t>
            </a:r>
            <a:r>
              <a:rPr lang="en-US" sz="1600" dirty="0">
                <a:solidFill>
                  <a:schemeClr val="bg1"/>
                </a:solidFill>
              </a:rPr>
              <a:t> and Stemming</a:t>
            </a:r>
          </a:p>
        </p:txBody>
      </p:sp>
      <p:sp>
        <p:nvSpPr>
          <p:cNvPr id="14" name="Arrow: Chevron 13">
            <a:extLst>
              <a:ext uri="{FF2B5EF4-FFF2-40B4-BE49-F238E27FC236}">
                <a16:creationId xmlns:a16="http://schemas.microsoft.com/office/drawing/2014/main" id="{A272C706-B684-B1A6-A45F-AA92F5CEAC7B}"/>
              </a:ext>
            </a:extLst>
          </p:cNvPr>
          <p:cNvSpPr/>
          <p:nvPr/>
        </p:nvSpPr>
        <p:spPr>
          <a:xfrm>
            <a:off x="10192326" y="1465115"/>
            <a:ext cx="1870366"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Bag of Words</a:t>
            </a:r>
          </a:p>
        </p:txBody>
      </p:sp>
    </p:spTree>
    <p:extLst>
      <p:ext uri="{BB962C8B-B14F-4D97-AF65-F5344CB8AC3E}">
        <p14:creationId xmlns:p14="http://schemas.microsoft.com/office/powerpoint/2010/main" val="2917435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02734E-D0C6-0F98-5E3F-3B4EFB22E6BC}"/>
              </a:ext>
            </a:extLst>
          </p:cNvPr>
          <p:cNvSpPr/>
          <p:nvPr/>
        </p:nvSpPr>
        <p:spPr>
          <a:xfrm>
            <a:off x="554182" y="175491"/>
            <a:ext cx="11637818" cy="775855"/>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r>
              <a:rPr lang="en-US" sz="2500" dirty="0">
                <a:latin typeface="Arial" panose="020B0604020202020204" pitchFamily="34" charset="0"/>
                <a:cs typeface="Arial" panose="020B0604020202020204" pitchFamily="34" charset="0"/>
              </a:rPr>
              <a:t>Intuition – Data Cleaning </a:t>
            </a:r>
          </a:p>
        </p:txBody>
      </p:sp>
      <p:sp>
        <p:nvSpPr>
          <p:cNvPr id="5" name="Rectangle 4">
            <a:extLst>
              <a:ext uri="{FF2B5EF4-FFF2-40B4-BE49-F238E27FC236}">
                <a16:creationId xmlns:a16="http://schemas.microsoft.com/office/drawing/2014/main" id="{FD77CD9F-F2BC-9566-64AA-2A919FCE2207}"/>
              </a:ext>
            </a:extLst>
          </p:cNvPr>
          <p:cNvSpPr/>
          <p:nvPr/>
        </p:nvSpPr>
        <p:spPr>
          <a:xfrm>
            <a:off x="0" y="175490"/>
            <a:ext cx="554182" cy="775855"/>
          </a:xfrm>
          <a:prstGeom prst="rect">
            <a:avLst/>
          </a:prstGeom>
          <a:solidFill>
            <a:schemeClr val="accent5"/>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3BFBA9A-6696-3764-B658-AFD7B12BDB94}"/>
              </a:ext>
            </a:extLst>
          </p:cNvPr>
          <p:cNvSpPr txBox="1"/>
          <p:nvPr/>
        </p:nvSpPr>
        <p:spPr>
          <a:xfrm>
            <a:off x="812800" y="2759363"/>
            <a:ext cx="9559636" cy="2819362"/>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wow love place</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crust not good</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not </a:t>
            </a:r>
            <a:r>
              <a:rPr lang="en-US" dirty="0" err="1">
                <a:latin typeface="Arial" panose="020B0604020202020204" pitchFamily="34" charset="0"/>
                <a:cs typeface="Arial" panose="020B0604020202020204" pitchFamily="34" charset="0"/>
              </a:rPr>
              <a:t>tasti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textur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nasti</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Also combo like burger </a:t>
            </a:r>
            <a:r>
              <a:rPr lang="en-US" dirty="0" err="1">
                <a:latin typeface="Arial" panose="020B0604020202020204" pitchFamily="34" charset="0"/>
                <a:cs typeface="Arial" panose="020B0604020202020204" pitchFamily="34" charset="0"/>
              </a:rPr>
              <a:t>fri</a:t>
            </a:r>
            <a:r>
              <a:rPr lang="en-US" dirty="0">
                <a:latin typeface="Arial" panose="020B0604020202020204" pitchFamily="34" charset="0"/>
                <a:cs typeface="Arial" panose="020B0604020202020204" pitchFamily="34" charset="0"/>
              </a:rPr>
              <a:t> beer decent deal</a:t>
            </a:r>
          </a:p>
          <a:p>
            <a:pPr marL="342900" indent="-342900">
              <a:lnSpc>
                <a:spcPct val="150000"/>
              </a:lnSpc>
              <a:buAutoNum type="arabicPeriod"/>
            </a:pPr>
            <a:r>
              <a:rPr lang="en-US" dirty="0">
                <a:latin typeface="Arial" panose="020B0604020202020204" pitchFamily="34" charset="0"/>
                <a:cs typeface="Arial" panose="020B0604020202020204" pitchFamily="34" charset="0"/>
              </a:rPr>
              <a:t>would </a:t>
            </a:r>
            <a:r>
              <a:rPr lang="en-US" dirty="0" err="1">
                <a:latin typeface="Arial" panose="020B0604020202020204" pitchFamily="34" charset="0"/>
                <a:cs typeface="Arial" panose="020B0604020202020204" pitchFamily="34" charset="0"/>
              </a:rPr>
              <a:t>definit</a:t>
            </a:r>
            <a:r>
              <a:rPr lang="en-US" dirty="0">
                <a:latin typeface="Arial" panose="020B0604020202020204" pitchFamily="34" charset="0"/>
                <a:cs typeface="Arial" panose="020B0604020202020204" pitchFamily="34" charset="0"/>
              </a:rPr>
              <a:t> recommend wing well pizza</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err="1">
                <a:latin typeface="Arial" panose="020B0604020202020204" pitchFamily="34" charset="0"/>
                <a:cs typeface="Arial" panose="020B0604020202020204" pitchFamily="34" charset="0"/>
              </a:rPr>
              <a:t>Highli</a:t>
            </a:r>
            <a:r>
              <a:rPr lang="en-US" dirty="0">
                <a:latin typeface="Arial" panose="020B0604020202020204" pitchFamily="34" charset="0"/>
                <a:cs typeface="Arial" panose="020B0604020202020204" pitchFamily="34" charset="0"/>
              </a:rPr>
              <a:t> recommend</a:t>
            </a:r>
            <a:endParaRPr lang="en-US" dirty="0">
              <a:highlight>
                <a:srgbClr val="FFFF00"/>
              </a:highlight>
              <a:latin typeface="Arial" panose="020B0604020202020204" pitchFamily="34" charset="0"/>
              <a:cs typeface="Arial" panose="020B0604020202020204" pitchFamily="34" charset="0"/>
            </a:endParaRPr>
          </a:p>
        </p:txBody>
      </p:sp>
      <p:sp>
        <p:nvSpPr>
          <p:cNvPr id="2" name="Arrow: Chevron 1">
            <a:extLst>
              <a:ext uri="{FF2B5EF4-FFF2-40B4-BE49-F238E27FC236}">
                <a16:creationId xmlns:a16="http://schemas.microsoft.com/office/drawing/2014/main" id="{2E9E5658-AC73-30DD-7A10-86DA6E4733D0}"/>
              </a:ext>
            </a:extLst>
          </p:cNvPr>
          <p:cNvSpPr/>
          <p:nvPr/>
        </p:nvSpPr>
        <p:spPr>
          <a:xfrm>
            <a:off x="554182" y="1465115"/>
            <a:ext cx="1962728" cy="7781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Original Reviews</a:t>
            </a:r>
          </a:p>
        </p:txBody>
      </p:sp>
      <p:sp>
        <p:nvSpPr>
          <p:cNvPr id="3" name="Arrow: Chevron 2">
            <a:extLst>
              <a:ext uri="{FF2B5EF4-FFF2-40B4-BE49-F238E27FC236}">
                <a16:creationId xmlns:a16="http://schemas.microsoft.com/office/drawing/2014/main" id="{44F30836-15A9-27E1-71B0-4D383361994F}"/>
              </a:ext>
            </a:extLst>
          </p:cNvPr>
          <p:cNvSpPr/>
          <p:nvPr/>
        </p:nvSpPr>
        <p:spPr>
          <a:xfrm>
            <a:off x="2747819" y="1466271"/>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Dropping Special Characters &amp; #’s</a:t>
            </a:r>
          </a:p>
        </p:txBody>
      </p:sp>
      <p:sp>
        <p:nvSpPr>
          <p:cNvPr id="6" name="Arrow: Chevron 5">
            <a:extLst>
              <a:ext uri="{FF2B5EF4-FFF2-40B4-BE49-F238E27FC236}">
                <a16:creationId xmlns:a16="http://schemas.microsoft.com/office/drawing/2014/main" id="{254B3D9B-533D-1C28-63E5-5ECDDA33E676}"/>
              </a:ext>
            </a:extLst>
          </p:cNvPr>
          <p:cNvSpPr/>
          <p:nvPr/>
        </p:nvSpPr>
        <p:spPr>
          <a:xfrm>
            <a:off x="5250873" y="1465115"/>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Converting to small case</a:t>
            </a:r>
          </a:p>
        </p:txBody>
      </p:sp>
      <p:sp>
        <p:nvSpPr>
          <p:cNvPr id="9" name="Arrow: Chevron 8">
            <a:extLst>
              <a:ext uri="{FF2B5EF4-FFF2-40B4-BE49-F238E27FC236}">
                <a16:creationId xmlns:a16="http://schemas.microsoft.com/office/drawing/2014/main" id="{2C30A997-453C-613C-5F1A-A634ACB75D3D}"/>
              </a:ext>
            </a:extLst>
          </p:cNvPr>
          <p:cNvSpPr/>
          <p:nvPr/>
        </p:nvSpPr>
        <p:spPr>
          <a:xfrm>
            <a:off x="7753927" y="1465115"/>
            <a:ext cx="2189020"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Dropping </a:t>
            </a:r>
            <a:r>
              <a:rPr lang="en-US" sz="1600" dirty="0" err="1">
                <a:solidFill>
                  <a:schemeClr val="bg1"/>
                </a:solidFill>
              </a:rPr>
              <a:t>Stopwords</a:t>
            </a:r>
            <a:r>
              <a:rPr lang="en-US" sz="1600" dirty="0">
                <a:solidFill>
                  <a:schemeClr val="bg1"/>
                </a:solidFill>
              </a:rPr>
              <a:t> and Stemming</a:t>
            </a:r>
          </a:p>
        </p:txBody>
      </p:sp>
      <p:sp>
        <p:nvSpPr>
          <p:cNvPr id="10" name="Arrow: Chevron 9">
            <a:extLst>
              <a:ext uri="{FF2B5EF4-FFF2-40B4-BE49-F238E27FC236}">
                <a16:creationId xmlns:a16="http://schemas.microsoft.com/office/drawing/2014/main" id="{C80842BB-6677-B7EF-A95F-92D0CEC2CC1E}"/>
              </a:ext>
            </a:extLst>
          </p:cNvPr>
          <p:cNvSpPr/>
          <p:nvPr/>
        </p:nvSpPr>
        <p:spPr>
          <a:xfrm>
            <a:off x="10192326" y="1465115"/>
            <a:ext cx="1870366"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Bag of Words</a:t>
            </a:r>
          </a:p>
        </p:txBody>
      </p:sp>
    </p:spTree>
    <p:extLst>
      <p:ext uri="{BB962C8B-B14F-4D97-AF65-F5344CB8AC3E}">
        <p14:creationId xmlns:p14="http://schemas.microsoft.com/office/powerpoint/2010/main" val="1956001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02734E-D0C6-0F98-5E3F-3B4EFB22E6BC}"/>
              </a:ext>
            </a:extLst>
          </p:cNvPr>
          <p:cNvSpPr/>
          <p:nvPr/>
        </p:nvSpPr>
        <p:spPr>
          <a:xfrm>
            <a:off x="554182" y="175491"/>
            <a:ext cx="11637818" cy="775855"/>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r>
              <a:rPr lang="en-US" sz="2500" dirty="0">
                <a:latin typeface="Arial" panose="020B0604020202020204" pitchFamily="34" charset="0"/>
                <a:cs typeface="Arial" panose="020B0604020202020204" pitchFamily="34" charset="0"/>
              </a:rPr>
              <a:t>Intuition – Data Cleaning </a:t>
            </a:r>
          </a:p>
        </p:txBody>
      </p:sp>
      <p:sp>
        <p:nvSpPr>
          <p:cNvPr id="5" name="Rectangle 4">
            <a:extLst>
              <a:ext uri="{FF2B5EF4-FFF2-40B4-BE49-F238E27FC236}">
                <a16:creationId xmlns:a16="http://schemas.microsoft.com/office/drawing/2014/main" id="{FD77CD9F-F2BC-9566-64AA-2A919FCE2207}"/>
              </a:ext>
            </a:extLst>
          </p:cNvPr>
          <p:cNvSpPr/>
          <p:nvPr/>
        </p:nvSpPr>
        <p:spPr>
          <a:xfrm>
            <a:off x="0" y="175490"/>
            <a:ext cx="554182" cy="775855"/>
          </a:xfrm>
          <a:prstGeom prst="rect">
            <a:avLst/>
          </a:prstGeom>
          <a:solidFill>
            <a:schemeClr val="accent5"/>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7" name="Arrow: Chevron 6">
            <a:extLst>
              <a:ext uri="{FF2B5EF4-FFF2-40B4-BE49-F238E27FC236}">
                <a16:creationId xmlns:a16="http://schemas.microsoft.com/office/drawing/2014/main" id="{E44AA14B-D491-71CD-F9F2-DC6B9929538D}"/>
              </a:ext>
            </a:extLst>
          </p:cNvPr>
          <p:cNvSpPr/>
          <p:nvPr/>
        </p:nvSpPr>
        <p:spPr>
          <a:xfrm>
            <a:off x="554182" y="1465115"/>
            <a:ext cx="1962728" cy="7781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Original Reviews</a:t>
            </a:r>
          </a:p>
        </p:txBody>
      </p:sp>
      <p:sp>
        <p:nvSpPr>
          <p:cNvPr id="8" name="Arrow: Chevron 7">
            <a:extLst>
              <a:ext uri="{FF2B5EF4-FFF2-40B4-BE49-F238E27FC236}">
                <a16:creationId xmlns:a16="http://schemas.microsoft.com/office/drawing/2014/main" id="{2BFF7F79-C0BE-2F22-3DD6-7C0D16894F56}"/>
              </a:ext>
            </a:extLst>
          </p:cNvPr>
          <p:cNvSpPr/>
          <p:nvPr/>
        </p:nvSpPr>
        <p:spPr>
          <a:xfrm>
            <a:off x="2747819" y="1466271"/>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Dropping Special Characters &amp; #’s</a:t>
            </a:r>
          </a:p>
        </p:txBody>
      </p:sp>
      <p:sp>
        <p:nvSpPr>
          <p:cNvPr id="11" name="Arrow: Chevron 10">
            <a:extLst>
              <a:ext uri="{FF2B5EF4-FFF2-40B4-BE49-F238E27FC236}">
                <a16:creationId xmlns:a16="http://schemas.microsoft.com/office/drawing/2014/main" id="{2BDE07FF-0046-B3B0-4515-0AF505FCFB28}"/>
              </a:ext>
            </a:extLst>
          </p:cNvPr>
          <p:cNvSpPr/>
          <p:nvPr/>
        </p:nvSpPr>
        <p:spPr>
          <a:xfrm>
            <a:off x="5250873" y="1465115"/>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Converting to small case</a:t>
            </a:r>
          </a:p>
        </p:txBody>
      </p:sp>
      <p:sp>
        <p:nvSpPr>
          <p:cNvPr id="12" name="Arrow: Chevron 11">
            <a:extLst>
              <a:ext uri="{FF2B5EF4-FFF2-40B4-BE49-F238E27FC236}">
                <a16:creationId xmlns:a16="http://schemas.microsoft.com/office/drawing/2014/main" id="{8E0FBAE7-5BAF-CA43-2FDC-34A5A1000BF4}"/>
              </a:ext>
            </a:extLst>
          </p:cNvPr>
          <p:cNvSpPr/>
          <p:nvPr/>
        </p:nvSpPr>
        <p:spPr>
          <a:xfrm>
            <a:off x="7753927" y="1465115"/>
            <a:ext cx="2189020"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Dropping </a:t>
            </a:r>
            <a:r>
              <a:rPr lang="en-US" sz="1600" dirty="0" err="1">
                <a:solidFill>
                  <a:schemeClr val="bg1"/>
                </a:solidFill>
              </a:rPr>
              <a:t>Stopwords</a:t>
            </a:r>
            <a:r>
              <a:rPr lang="en-US" sz="1600" dirty="0">
                <a:solidFill>
                  <a:schemeClr val="bg1"/>
                </a:solidFill>
              </a:rPr>
              <a:t> and Stemming</a:t>
            </a:r>
          </a:p>
        </p:txBody>
      </p:sp>
      <p:sp>
        <p:nvSpPr>
          <p:cNvPr id="2" name="Arrow: Chevron 1">
            <a:extLst>
              <a:ext uri="{FF2B5EF4-FFF2-40B4-BE49-F238E27FC236}">
                <a16:creationId xmlns:a16="http://schemas.microsoft.com/office/drawing/2014/main" id="{03C0FBB6-C6CB-6DCE-8BFF-2F2391F5F52D}"/>
              </a:ext>
            </a:extLst>
          </p:cNvPr>
          <p:cNvSpPr/>
          <p:nvPr/>
        </p:nvSpPr>
        <p:spPr>
          <a:xfrm>
            <a:off x="10192326" y="1465115"/>
            <a:ext cx="1870366"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Bag of Words</a:t>
            </a:r>
          </a:p>
        </p:txBody>
      </p:sp>
      <p:graphicFrame>
        <p:nvGraphicFramePr>
          <p:cNvPr id="3" name="Table 5">
            <a:extLst>
              <a:ext uri="{FF2B5EF4-FFF2-40B4-BE49-F238E27FC236}">
                <a16:creationId xmlns:a16="http://schemas.microsoft.com/office/drawing/2014/main" id="{7D1A6583-EC6D-7FA3-8F2D-EE1A27508595}"/>
              </a:ext>
            </a:extLst>
          </p:cNvPr>
          <p:cNvGraphicFramePr>
            <a:graphicFrameLocks noGrp="1"/>
          </p:cNvGraphicFramePr>
          <p:nvPr>
            <p:extLst>
              <p:ext uri="{D42A27DB-BD31-4B8C-83A1-F6EECF244321}">
                <p14:modId xmlns:p14="http://schemas.microsoft.com/office/powerpoint/2010/main" val="10506774"/>
              </p:ext>
            </p:extLst>
          </p:nvPr>
        </p:nvGraphicFramePr>
        <p:xfrm>
          <a:off x="794326" y="2849414"/>
          <a:ext cx="3906986" cy="1496703"/>
        </p:xfrm>
        <a:graphic>
          <a:graphicData uri="http://schemas.openxmlformats.org/drawingml/2006/table">
            <a:tbl>
              <a:tblPr firstRow="1" bandRow="1">
                <a:tableStyleId>{5C22544A-7EE6-4342-B048-85BDC9FD1C3A}</a:tableStyleId>
              </a:tblPr>
              <a:tblGrid>
                <a:gridCol w="2094657">
                  <a:extLst>
                    <a:ext uri="{9D8B030D-6E8A-4147-A177-3AD203B41FA5}">
                      <a16:colId xmlns:a16="http://schemas.microsoft.com/office/drawing/2014/main" val="1579687917"/>
                    </a:ext>
                  </a:extLst>
                </a:gridCol>
                <a:gridCol w="1812329">
                  <a:extLst>
                    <a:ext uri="{9D8B030D-6E8A-4147-A177-3AD203B41FA5}">
                      <a16:colId xmlns:a16="http://schemas.microsoft.com/office/drawing/2014/main" val="3601551214"/>
                    </a:ext>
                  </a:extLst>
                </a:gridCol>
              </a:tblGrid>
              <a:tr h="327140">
                <a:tc>
                  <a:txBody>
                    <a:bodyPr/>
                    <a:lstStyle/>
                    <a:p>
                      <a:pPr algn="ctr"/>
                      <a:r>
                        <a:rPr lang="en-US" dirty="0">
                          <a:solidFill>
                            <a:schemeClr val="tx1"/>
                          </a:solidFill>
                        </a:rPr>
                        <a:t>Review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Liked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1415595"/>
                  </a:ext>
                </a:extLst>
              </a:tr>
              <a:tr h="327140">
                <a:tc>
                  <a:txBody>
                    <a:bodyPr/>
                    <a:lstStyle/>
                    <a:p>
                      <a:pPr algn="ctr"/>
                      <a:r>
                        <a:rPr lang="en-US" dirty="0">
                          <a:solidFill>
                            <a:schemeClr val="tx1"/>
                          </a:solidFill>
                        </a:rPr>
                        <a:t>wow love place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0494430"/>
                  </a:ext>
                </a:extLst>
              </a:tr>
              <a:tr h="327140">
                <a:tc>
                  <a:txBody>
                    <a:bodyPr/>
                    <a:lstStyle/>
                    <a:p>
                      <a:pPr algn="ctr"/>
                      <a:r>
                        <a:rPr lang="en-US" dirty="0">
                          <a:solidFill>
                            <a:schemeClr val="tx1"/>
                          </a:solidFill>
                        </a:rPr>
                        <a:t>crust not 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1320408"/>
                  </a:ext>
                </a:extLst>
              </a:tr>
              <a:tr h="399423">
                <a:tc>
                  <a:txBody>
                    <a:bodyPr/>
                    <a:lstStyle/>
                    <a:p>
                      <a:pPr algn="ctr"/>
                      <a:r>
                        <a:rPr lang="en-US" dirty="0">
                          <a:solidFill>
                            <a:schemeClr val="tx1"/>
                          </a:solidFill>
                        </a:rPr>
                        <a:t>not </a:t>
                      </a:r>
                      <a:r>
                        <a:rPr lang="en-US" dirty="0" err="1">
                          <a:solidFill>
                            <a:schemeClr val="tx1"/>
                          </a:solidFill>
                        </a:rPr>
                        <a:t>tasti</a:t>
                      </a:r>
                      <a:r>
                        <a:rPr lang="en-US" dirty="0">
                          <a:solidFill>
                            <a:schemeClr val="tx1"/>
                          </a:solidFill>
                        </a:rPr>
                        <a:t> </a:t>
                      </a:r>
                      <a:r>
                        <a:rPr lang="en-US" dirty="0" err="1">
                          <a:solidFill>
                            <a:schemeClr val="tx1"/>
                          </a:solidFill>
                        </a:rPr>
                        <a:t>textur</a:t>
                      </a:r>
                      <a:r>
                        <a:rPr lang="en-US" dirty="0">
                          <a:solidFill>
                            <a:schemeClr val="tx1"/>
                          </a:solidFill>
                        </a:rPr>
                        <a:t> </a:t>
                      </a:r>
                      <a:r>
                        <a:rPr lang="en-US" dirty="0" err="1">
                          <a:solidFill>
                            <a:schemeClr val="tx1"/>
                          </a:solidFill>
                        </a:rPr>
                        <a:t>nasti</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9677761"/>
                  </a:ext>
                </a:extLst>
              </a:tr>
            </a:tbl>
          </a:graphicData>
        </a:graphic>
      </p:graphicFrame>
      <p:graphicFrame>
        <p:nvGraphicFramePr>
          <p:cNvPr id="6" name="Table 8">
            <a:extLst>
              <a:ext uri="{FF2B5EF4-FFF2-40B4-BE49-F238E27FC236}">
                <a16:creationId xmlns:a16="http://schemas.microsoft.com/office/drawing/2014/main" id="{066A7A1D-FF2D-C456-1F60-E3E724A545B0}"/>
              </a:ext>
            </a:extLst>
          </p:cNvPr>
          <p:cNvGraphicFramePr>
            <a:graphicFrameLocks noGrp="1"/>
          </p:cNvGraphicFramePr>
          <p:nvPr>
            <p:extLst>
              <p:ext uri="{D42A27DB-BD31-4B8C-83A1-F6EECF244321}">
                <p14:modId xmlns:p14="http://schemas.microsoft.com/office/powerpoint/2010/main" val="1531262444"/>
              </p:ext>
            </p:extLst>
          </p:nvPr>
        </p:nvGraphicFramePr>
        <p:xfrm>
          <a:off x="2999509" y="4952251"/>
          <a:ext cx="8128000" cy="148336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810873879"/>
                    </a:ext>
                  </a:extLst>
                </a:gridCol>
                <a:gridCol w="812800">
                  <a:extLst>
                    <a:ext uri="{9D8B030D-6E8A-4147-A177-3AD203B41FA5}">
                      <a16:colId xmlns:a16="http://schemas.microsoft.com/office/drawing/2014/main" val="3414569138"/>
                    </a:ext>
                  </a:extLst>
                </a:gridCol>
                <a:gridCol w="812800">
                  <a:extLst>
                    <a:ext uri="{9D8B030D-6E8A-4147-A177-3AD203B41FA5}">
                      <a16:colId xmlns:a16="http://schemas.microsoft.com/office/drawing/2014/main" val="28053753"/>
                    </a:ext>
                  </a:extLst>
                </a:gridCol>
                <a:gridCol w="812800">
                  <a:extLst>
                    <a:ext uri="{9D8B030D-6E8A-4147-A177-3AD203B41FA5}">
                      <a16:colId xmlns:a16="http://schemas.microsoft.com/office/drawing/2014/main" val="4084656442"/>
                    </a:ext>
                  </a:extLst>
                </a:gridCol>
                <a:gridCol w="812800">
                  <a:extLst>
                    <a:ext uri="{9D8B030D-6E8A-4147-A177-3AD203B41FA5}">
                      <a16:colId xmlns:a16="http://schemas.microsoft.com/office/drawing/2014/main" val="3089681344"/>
                    </a:ext>
                  </a:extLst>
                </a:gridCol>
                <a:gridCol w="812800">
                  <a:extLst>
                    <a:ext uri="{9D8B030D-6E8A-4147-A177-3AD203B41FA5}">
                      <a16:colId xmlns:a16="http://schemas.microsoft.com/office/drawing/2014/main" val="4076924944"/>
                    </a:ext>
                  </a:extLst>
                </a:gridCol>
                <a:gridCol w="812800">
                  <a:extLst>
                    <a:ext uri="{9D8B030D-6E8A-4147-A177-3AD203B41FA5}">
                      <a16:colId xmlns:a16="http://schemas.microsoft.com/office/drawing/2014/main" val="2220072992"/>
                    </a:ext>
                  </a:extLst>
                </a:gridCol>
                <a:gridCol w="812800">
                  <a:extLst>
                    <a:ext uri="{9D8B030D-6E8A-4147-A177-3AD203B41FA5}">
                      <a16:colId xmlns:a16="http://schemas.microsoft.com/office/drawing/2014/main" val="2915029007"/>
                    </a:ext>
                  </a:extLst>
                </a:gridCol>
                <a:gridCol w="812800">
                  <a:extLst>
                    <a:ext uri="{9D8B030D-6E8A-4147-A177-3AD203B41FA5}">
                      <a16:colId xmlns:a16="http://schemas.microsoft.com/office/drawing/2014/main" val="742008074"/>
                    </a:ext>
                  </a:extLst>
                </a:gridCol>
                <a:gridCol w="812800">
                  <a:extLst>
                    <a:ext uri="{9D8B030D-6E8A-4147-A177-3AD203B41FA5}">
                      <a16:colId xmlns:a16="http://schemas.microsoft.com/office/drawing/2014/main" val="1240530241"/>
                    </a:ext>
                  </a:extLst>
                </a:gridCol>
              </a:tblGrid>
              <a:tr h="370840">
                <a:tc>
                  <a:txBody>
                    <a:bodyPr/>
                    <a:lstStyle/>
                    <a:p>
                      <a:pPr algn="ctr"/>
                      <a:r>
                        <a:rPr lang="en-US" dirty="0">
                          <a:solidFill>
                            <a:schemeClr val="tx1"/>
                          </a:solidFill>
                        </a:rPr>
                        <a:t>wow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love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place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crust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tasti</a:t>
                      </a:r>
                      <a:r>
                        <a:rPr lang="en-US"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textur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nasti</a:t>
                      </a:r>
                      <a:r>
                        <a:rPr lang="en-US"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Liked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386744"/>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507602"/>
                  </a:ext>
                </a:extLst>
              </a:tr>
              <a:tr h="370840">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036641"/>
                  </a:ext>
                </a:extLst>
              </a:tr>
              <a:tr h="370840">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1456912"/>
                  </a:ext>
                </a:extLst>
              </a:tr>
            </a:tbl>
          </a:graphicData>
        </a:graphic>
      </p:graphicFrame>
      <p:sp>
        <p:nvSpPr>
          <p:cNvPr id="10" name="TextBox 9">
            <a:extLst>
              <a:ext uri="{FF2B5EF4-FFF2-40B4-BE49-F238E27FC236}">
                <a16:creationId xmlns:a16="http://schemas.microsoft.com/office/drawing/2014/main" id="{2CD79614-2CD0-9C97-7BC5-563C4B9FE2D7}"/>
              </a:ext>
            </a:extLst>
          </p:cNvPr>
          <p:cNvSpPr txBox="1"/>
          <p:nvPr/>
        </p:nvSpPr>
        <p:spPr>
          <a:xfrm>
            <a:off x="5477164" y="2847104"/>
            <a:ext cx="6197600" cy="1631216"/>
          </a:xfrm>
          <a:prstGeom prst="rect">
            <a:avLst/>
          </a:prstGeom>
          <a:solidFill>
            <a:schemeClr val="accent5">
              <a:lumMod val="60000"/>
              <a:lumOff val="40000"/>
            </a:schemeClr>
          </a:solidFill>
          <a:ln>
            <a:solidFill>
              <a:schemeClr val="tx1"/>
            </a:solidFill>
          </a:ln>
        </p:spPr>
        <p:txBody>
          <a:bodyPr wrap="square" rtlCol="0">
            <a:spAutoFit/>
          </a:bodyPr>
          <a:lstStyle/>
          <a:p>
            <a:pPr marL="342900" indent="-342900">
              <a:buAutoNum type="arabicPeriod"/>
            </a:pPr>
            <a:r>
              <a:rPr lang="en-US" sz="2000" dirty="0"/>
              <a:t>Bag of words representation discards information on order and sequencing of words.</a:t>
            </a:r>
          </a:p>
          <a:p>
            <a:pPr marL="342900" indent="-342900">
              <a:buAutoNum type="arabicPeriod"/>
            </a:pPr>
            <a:endParaRPr lang="en-US" sz="2000" dirty="0"/>
          </a:p>
          <a:p>
            <a:pPr marL="342900" indent="-342900">
              <a:buAutoNum type="arabicPeriod"/>
            </a:pPr>
            <a:r>
              <a:rPr lang="en-US" sz="2000" dirty="0"/>
              <a:t>Dropping tokens (unique words) that only reflect in only a few reviews, reduces sparsity.</a:t>
            </a:r>
          </a:p>
        </p:txBody>
      </p:sp>
    </p:spTree>
    <p:extLst>
      <p:ext uri="{BB962C8B-B14F-4D97-AF65-F5344CB8AC3E}">
        <p14:creationId xmlns:p14="http://schemas.microsoft.com/office/powerpoint/2010/main" val="169967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9CAAB-6AB9-6DA3-6FD0-C0208D20A79E}"/>
              </a:ext>
            </a:extLst>
          </p:cNvPr>
          <p:cNvSpPr>
            <a:spLocks noGrp="1"/>
          </p:cNvSpPr>
          <p:nvPr>
            <p:ph type="title"/>
          </p:nvPr>
        </p:nvSpPr>
        <p:spPr>
          <a:xfrm>
            <a:off x="686834" y="1153572"/>
            <a:ext cx="3200400" cy="4461163"/>
          </a:xfrm>
        </p:spPr>
        <p:txBody>
          <a:bodyPr>
            <a:normAutofit/>
          </a:bodyPr>
          <a:lstStyle/>
          <a:p>
            <a:r>
              <a:rPr lang="en-US" sz="4100" b="1">
                <a:solidFill>
                  <a:srgbClr val="FFFFFF"/>
                </a:solidFill>
                <a:latin typeface="Arial" panose="020B0604020202020204" pitchFamily="34" charset="0"/>
                <a:cs typeface="Arial" panose="020B0604020202020204" pitchFamily="34" charset="0"/>
              </a:rPr>
              <a:t>Conclusion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F2A5E8F-4469-61F9-0E25-C0642E44FA7E}"/>
              </a:ext>
            </a:extLst>
          </p:cNvPr>
          <p:cNvSpPr>
            <a:spLocks noGrp="1"/>
          </p:cNvSpPr>
          <p:nvPr>
            <p:ph idx="1"/>
          </p:nvPr>
        </p:nvSpPr>
        <p:spPr>
          <a:xfrm>
            <a:off x="4447308" y="591344"/>
            <a:ext cx="6906491" cy="5585619"/>
          </a:xfrm>
        </p:spPr>
        <p:txBody>
          <a:bodyPr anchor="ctr">
            <a:normAutofit/>
          </a:bodyPr>
          <a:lstStyle/>
          <a:p>
            <a:r>
              <a:rPr lang="en-US" sz="2600"/>
              <a:t>Emotion Detection can be seen as an important field of research in human-computer interaction. A sufficient amount of work has been done by researchers to detect emotion from facial and audio information whereas recognizing emotions from textual data is still a fresh and hot research area. This paper presents DLSTA for the identification of human emotions using text analysis from big data. Textual emotion analysis can be carried out using natural language processing notions. Word embedding is commonly used for several NLP functions, including computer translation, interpretation of emotions, and question answering.</a:t>
            </a:r>
          </a:p>
        </p:txBody>
      </p:sp>
    </p:spTree>
    <p:extLst>
      <p:ext uri="{BB962C8B-B14F-4D97-AF65-F5344CB8AC3E}">
        <p14:creationId xmlns:p14="http://schemas.microsoft.com/office/powerpoint/2010/main" val="2488058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diagram&#10;&#10;Description automatically generated">
            <a:extLst>
              <a:ext uri="{FF2B5EF4-FFF2-40B4-BE49-F238E27FC236}">
                <a16:creationId xmlns:a16="http://schemas.microsoft.com/office/drawing/2014/main" id="{2FEEF8A9-8DAC-767F-7615-D0C1D30D98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1434"/>
          <a:stretch/>
        </p:blipFill>
        <p:spPr>
          <a:xfrm>
            <a:off x="20" y="1282"/>
            <a:ext cx="12191980" cy="6856718"/>
          </a:xfrm>
          <a:prstGeom prst="rect">
            <a:avLst/>
          </a:prstGeom>
        </p:spPr>
      </p:pic>
    </p:spTree>
    <p:extLst>
      <p:ext uri="{BB962C8B-B14F-4D97-AF65-F5344CB8AC3E}">
        <p14:creationId xmlns:p14="http://schemas.microsoft.com/office/powerpoint/2010/main" val="429469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300AE56E-F6AD-04D4-5735-BFCC5031C6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702733"/>
            <a:ext cx="10905066" cy="5452533"/>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99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8647-F8CF-AC8B-BF2E-C9430A05DA18}"/>
              </a:ext>
            </a:extLst>
          </p:cNvPr>
          <p:cNvSpPr>
            <a:spLocks noGrp="1"/>
          </p:cNvSpPr>
          <p:nvPr>
            <p:ph type="title"/>
          </p:nvPr>
        </p:nvSpPr>
        <p:spPr>
          <a:xfrm>
            <a:off x="866582" y="601223"/>
            <a:ext cx="3329177" cy="3440831"/>
          </a:xfrm>
        </p:spPr>
        <p:txBody>
          <a:bodyPr anchor="ctr">
            <a:normAutofit/>
          </a:bodyPr>
          <a:lstStyle/>
          <a:p>
            <a:r>
              <a:rPr lang="en-US" sz="4800" dirty="0"/>
              <a:t>What is Sentiment Analysis</a:t>
            </a:r>
          </a:p>
        </p:txBody>
      </p:sp>
      <p:sp>
        <p:nvSpPr>
          <p:cNvPr id="40" name="Freeform: Shape 39">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ogo&#10;&#10;Description automatically generated">
            <a:extLst>
              <a:ext uri="{FF2B5EF4-FFF2-40B4-BE49-F238E27FC236}">
                <a16:creationId xmlns:a16="http://schemas.microsoft.com/office/drawing/2014/main" id="{CF76B2C6-AF36-4AD5-FB17-0FF22549BA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582" y="4042054"/>
            <a:ext cx="3110108" cy="2261469"/>
          </a:xfrm>
        </p:spPr>
      </p:pic>
      <p:sp>
        <p:nvSpPr>
          <p:cNvPr id="6" name="TextBox 5">
            <a:extLst>
              <a:ext uri="{FF2B5EF4-FFF2-40B4-BE49-F238E27FC236}">
                <a16:creationId xmlns:a16="http://schemas.microsoft.com/office/drawing/2014/main" id="{16AAF468-94B1-3478-62C3-32338E7D933A}"/>
              </a:ext>
            </a:extLst>
          </p:cNvPr>
          <p:cNvSpPr txBox="1"/>
          <p:nvPr/>
        </p:nvSpPr>
        <p:spPr>
          <a:xfrm>
            <a:off x="6096000" y="1930399"/>
            <a:ext cx="5597236" cy="2568717"/>
          </a:xfrm>
          <a:prstGeom prst="rect">
            <a:avLst/>
          </a:prstGeom>
          <a:noFill/>
        </p:spPr>
        <p:txBody>
          <a:bodyPr wrap="square" rtlCol="0">
            <a:spAutoFit/>
          </a:bodyPr>
          <a:lstStyle/>
          <a:p>
            <a:pPr>
              <a:lnSpc>
                <a:spcPct val="150000"/>
              </a:lnSpc>
            </a:pPr>
            <a:r>
              <a:rPr lang="en-US" sz="2200" dirty="0">
                <a:solidFill>
                  <a:schemeClr val="bg1"/>
                </a:solidFill>
                <a:latin typeface="Arial" panose="020B0604020202020204" pitchFamily="34" charset="0"/>
                <a:cs typeface="Arial" panose="020B0604020202020204" pitchFamily="34" charset="0"/>
              </a:rPr>
              <a:t>Process of Computationally identifying and categorizing opinions from piece of text, and determine whether the writer’s attitude towards particular topic or the product, is positive, negative or neutral. </a:t>
            </a:r>
          </a:p>
        </p:txBody>
      </p:sp>
    </p:spTree>
    <p:extLst>
      <p:ext uri="{BB962C8B-B14F-4D97-AF65-F5344CB8AC3E}">
        <p14:creationId xmlns:p14="http://schemas.microsoft.com/office/powerpoint/2010/main" val="34503752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8647-F8CF-AC8B-BF2E-C9430A05DA18}"/>
              </a:ext>
            </a:extLst>
          </p:cNvPr>
          <p:cNvSpPr>
            <a:spLocks noGrp="1"/>
          </p:cNvSpPr>
          <p:nvPr>
            <p:ph type="title"/>
          </p:nvPr>
        </p:nvSpPr>
        <p:spPr>
          <a:xfrm>
            <a:off x="866582" y="601223"/>
            <a:ext cx="3329177" cy="3440831"/>
          </a:xfrm>
        </p:spPr>
        <p:txBody>
          <a:bodyPr anchor="ctr">
            <a:normAutofit/>
          </a:bodyPr>
          <a:lstStyle/>
          <a:p>
            <a:r>
              <a:rPr lang="en-US" sz="4800" dirty="0"/>
              <a:t>What is Sentiment Analysis</a:t>
            </a:r>
          </a:p>
        </p:txBody>
      </p:sp>
      <p:sp>
        <p:nvSpPr>
          <p:cNvPr id="40" name="Freeform: Shape 39">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ogo&#10;&#10;Description automatically generated">
            <a:extLst>
              <a:ext uri="{FF2B5EF4-FFF2-40B4-BE49-F238E27FC236}">
                <a16:creationId xmlns:a16="http://schemas.microsoft.com/office/drawing/2014/main" id="{CF76B2C6-AF36-4AD5-FB17-0FF22549BA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582" y="4042054"/>
            <a:ext cx="3110108" cy="2261469"/>
          </a:xfrm>
        </p:spPr>
      </p:pic>
      <p:pic>
        <p:nvPicPr>
          <p:cNvPr id="7" name="Picture 6" descr="Graphical user interface, text, application, chat or text message&#10;&#10;Description automatically generated">
            <a:extLst>
              <a:ext uri="{FF2B5EF4-FFF2-40B4-BE49-F238E27FC236}">
                <a16:creationId xmlns:a16="http://schemas.microsoft.com/office/drawing/2014/main" id="{5B383DEC-9104-1A36-4936-51BAF9DA4E34}"/>
              </a:ext>
            </a:extLst>
          </p:cNvPr>
          <p:cNvPicPr>
            <a:picLocks noChangeAspect="1"/>
          </p:cNvPicPr>
          <p:nvPr/>
        </p:nvPicPr>
        <p:blipFill rotWithShape="1">
          <a:blip r:embed="rId3">
            <a:extLst>
              <a:ext uri="{28A0092B-C50C-407E-A947-70E740481C1C}">
                <a14:useLocalDpi xmlns:a14="http://schemas.microsoft.com/office/drawing/2010/main" val="0"/>
              </a:ext>
            </a:extLst>
          </a:blip>
          <a:srcRect b="39509"/>
          <a:stretch/>
        </p:blipFill>
        <p:spPr>
          <a:xfrm>
            <a:off x="5847865" y="3592945"/>
            <a:ext cx="5632935" cy="2629876"/>
          </a:xfrm>
          <a:prstGeom prst="rect">
            <a:avLst/>
          </a:prstGeom>
        </p:spPr>
      </p:pic>
      <p:pic>
        <p:nvPicPr>
          <p:cNvPr id="11" name="Picture 10">
            <a:extLst>
              <a:ext uri="{FF2B5EF4-FFF2-40B4-BE49-F238E27FC236}">
                <a16:creationId xmlns:a16="http://schemas.microsoft.com/office/drawing/2014/main" id="{1413A593-4313-F670-8480-E8451510B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865" y="397164"/>
            <a:ext cx="5632935" cy="2759186"/>
          </a:xfrm>
          <a:prstGeom prst="rect">
            <a:avLst/>
          </a:prstGeom>
        </p:spPr>
      </p:pic>
    </p:spTree>
    <p:extLst>
      <p:ext uri="{BB962C8B-B14F-4D97-AF65-F5344CB8AC3E}">
        <p14:creationId xmlns:p14="http://schemas.microsoft.com/office/powerpoint/2010/main" val="39145490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65ED1B51-3738-8B94-470E-95F1586076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775233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02734E-D0C6-0F98-5E3F-3B4EFB22E6BC}"/>
              </a:ext>
            </a:extLst>
          </p:cNvPr>
          <p:cNvSpPr/>
          <p:nvPr/>
        </p:nvSpPr>
        <p:spPr>
          <a:xfrm>
            <a:off x="554182" y="175491"/>
            <a:ext cx="11637818" cy="775855"/>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r>
              <a:rPr lang="en-US" sz="2500" dirty="0">
                <a:latin typeface="Arial" panose="020B0604020202020204" pitchFamily="34" charset="0"/>
                <a:cs typeface="Arial" panose="020B0604020202020204" pitchFamily="34" charset="0"/>
              </a:rPr>
              <a:t>Intuition – Data Cleaning </a:t>
            </a:r>
          </a:p>
        </p:txBody>
      </p:sp>
      <p:sp>
        <p:nvSpPr>
          <p:cNvPr id="5" name="Rectangle 4">
            <a:extLst>
              <a:ext uri="{FF2B5EF4-FFF2-40B4-BE49-F238E27FC236}">
                <a16:creationId xmlns:a16="http://schemas.microsoft.com/office/drawing/2014/main" id="{FD77CD9F-F2BC-9566-64AA-2A919FCE2207}"/>
              </a:ext>
            </a:extLst>
          </p:cNvPr>
          <p:cNvSpPr/>
          <p:nvPr/>
        </p:nvSpPr>
        <p:spPr>
          <a:xfrm>
            <a:off x="0" y="175490"/>
            <a:ext cx="554182" cy="775855"/>
          </a:xfrm>
          <a:prstGeom prst="rect">
            <a:avLst/>
          </a:prstGeom>
          <a:solidFill>
            <a:schemeClr val="accent5"/>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3BFBA9A-6696-3764-B658-AFD7B12BDB94}"/>
              </a:ext>
            </a:extLst>
          </p:cNvPr>
          <p:cNvSpPr txBox="1"/>
          <p:nvPr/>
        </p:nvSpPr>
        <p:spPr>
          <a:xfrm>
            <a:off x="812800" y="2759363"/>
            <a:ext cx="9559636" cy="2819362"/>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Wow… Loved this place.</a:t>
            </a:r>
          </a:p>
          <a:p>
            <a:pPr marL="342900" indent="-342900">
              <a:lnSpc>
                <a:spcPct val="150000"/>
              </a:lnSpc>
              <a:buAutoNum type="arabicPeriod"/>
            </a:pPr>
            <a:r>
              <a:rPr lang="en-US" dirty="0">
                <a:latin typeface="Arial" panose="020B0604020202020204" pitchFamily="34" charset="0"/>
                <a:cs typeface="Arial" panose="020B0604020202020204" pitchFamily="34" charset="0"/>
              </a:rPr>
              <a:t>Crust is not good.</a:t>
            </a:r>
          </a:p>
          <a:p>
            <a:pPr marL="342900" indent="-342900">
              <a:lnSpc>
                <a:spcPct val="150000"/>
              </a:lnSpc>
              <a:buAutoNum type="arabicPeriod"/>
            </a:pPr>
            <a:r>
              <a:rPr lang="en-US" dirty="0">
                <a:latin typeface="Arial" panose="020B0604020202020204" pitchFamily="34" charset="0"/>
                <a:cs typeface="Arial" panose="020B0604020202020204" pitchFamily="34" charset="0"/>
              </a:rPr>
              <a:t>Not tasty and the texture was just nasty.</a:t>
            </a:r>
          </a:p>
          <a:p>
            <a:pPr marL="342900" indent="-342900">
              <a:lnSpc>
                <a:spcPct val="150000"/>
              </a:lnSpc>
              <a:buAutoNum type="arabicPeriod"/>
            </a:pPr>
            <a:r>
              <a:rPr lang="en-US" dirty="0">
                <a:latin typeface="Arial" panose="020B0604020202020204" pitchFamily="34" charset="0"/>
                <a:cs typeface="Arial" panose="020B0604020202020204" pitchFamily="34" charset="0"/>
              </a:rPr>
              <a:t>Also there are combos like a burger, fries and beer for 23 which is a decent deal.</a:t>
            </a:r>
          </a:p>
          <a:p>
            <a:pPr marL="342900" indent="-342900">
              <a:lnSpc>
                <a:spcPct val="150000"/>
              </a:lnSpc>
              <a:buAutoNum type="arabicPeriod"/>
            </a:pPr>
            <a:r>
              <a:rPr lang="en-US" dirty="0">
                <a:latin typeface="Arial" panose="020B0604020202020204" pitchFamily="34" charset="0"/>
                <a:cs typeface="Arial" panose="020B0604020202020204" pitchFamily="34" charset="0"/>
              </a:rPr>
              <a:t>I would definitely recommend the wings as well as the pizza.</a:t>
            </a:r>
          </a:p>
          <a:p>
            <a:pPr marL="342900" indent="-342900">
              <a:lnSpc>
                <a:spcPct val="150000"/>
              </a:lnSpc>
              <a:buAutoNum type="arabicPeriod"/>
            </a:pPr>
            <a:r>
              <a:rPr lang="en-US" dirty="0">
                <a:latin typeface="Arial" panose="020B0604020202020204" pitchFamily="34" charset="0"/>
                <a:cs typeface="Arial" panose="020B0604020202020204" pitchFamily="34" charset="0"/>
              </a:rPr>
              <a:t>Highly recommended.</a:t>
            </a:r>
          </a:p>
        </p:txBody>
      </p:sp>
      <p:sp>
        <p:nvSpPr>
          <p:cNvPr id="14" name="Arrow: Chevron 13">
            <a:extLst>
              <a:ext uri="{FF2B5EF4-FFF2-40B4-BE49-F238E27FC236}">
                <a16:creationId xmlns:a16="http://schemas.microsoft.com/office/drawing/2014/main" id="{15C11293-4CA1-201D-593A-432F3D7DC742}"/>
              </a:ext>
            </a:extLst>
          </p:cNvPr>
          <p:cNvSpPr/>
          <p:nvPr/>
        </p:nvSpPr>
        <p:spPr>
          <a:xfrm>
            <a:off x="554182" y="1465115"/>
            <a:ext cx="1962728" cy="7781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Original Reviews</a:t>
            </a:r>
          </a:p>
        </p:txBody>
      </p:sp>
      <p:sp>
        <p:nvSpPr>
          <p:cNvPr id="15" name="Arrow: Chevron 14">
            <a:extLst>
              <a:ext uri="{FF2B5EF4-FFF2-40B4-BE49-F238E27FC236}">
                <a16:creationId xmlns:a16="http://schemas.microsoft.com/office/drawing/2014/main" id="{AED51FD7-A905-6B04-7843-43967C581EEE}"/>
              </a:ext>
            </a:extLst>
          </p:cNvPr>
          <p:cNvSpPr/>
          <p:nvPr/>
        </p:nvSpPr>
        <p:spPr>
          <a:xfrm>
            <a:off x="2747819" y="1466271"/>
            <a:ext cx="2096655"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Dropping Special Characters &amp; #’s</a:t>
            </a:r>
          </a:p>
        </p:txBody>
      </p:sp>
      <p:sp>
        <p:nvSpPr>
          <p:cNvPr id="16" name="Arrow: Chevron 15">
            <a:extLst>
              <a:ext uri="{FF2B5EF4-FFF2-40B4-BE49-F238E27FC236}">
                <a16:creationId xmlns:a16="http://schemas.microsoft.com/office/drawing/2014/main" id="{B2F06AEB-D991-D932-554A-4DA8F87F687E}"/>
              </a:ext>
            </a:extLst>
          </p:cNvPr>
          <p:cNvSpPr/>
          <p:nvPr/>
        </p:nvSpPr>
        <p:spPr>
          <a:xfrm>
            <a:off x="5250873" y="1465115"/>
            <a:ext cx="2096655"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Converting to small case</a:t>
            </a:r>
          </a:p>
        </p:txBody>
      </p:sp>
      <p:sp>
        <p:nvSpPr>
          <p:cNvPr id="17" name="Arrow: Chevron 16">
            <a:extLst>
              <a:ext uri="{FF2B5EF4-FFF2-40B4-BE49-F238E27FC236}">
                <a16:creationId xmlns:a16="http://schemas.microsoft.com/office/drawing/2014/main" id="{34B016B0-D9B5-8109-26A4-4E3EA9DDD6B9}"/>
              </a:ext>
            </a:extLst>
          </p:cNvPr>
          <p:cNvSpPr/>
          <p:nvPr/>
        </p:nvSpPr>
        <p:spPr>
          <a:xfrm>
            <a:off x="7753927" y="1465115"/>
            <a:ext cx="2189020"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Dropping </a:t>
            </a:r>
            <a:r>
              <a:rPr lang="en-US" sz="1600" dirty="0" err="1">
                <a:solidFill>
                  <a:schemeClr val="bg1"/>
                </a:solidFill>
              </a:rPr>
              <a:t>Stopwords</a:t>
            </a:r>
            <a:r>
              <a:rPr lang="en-US" sz="1600" dirty="0">
                <a:solidFill>
                  <a:schemeClr val="bg1"/>
                </a:solidFill>
              </a:rPr>
              <a:t> and Stemming</a:t>
            </a:r>
          </a:p>
        </p:txBody>
      </p:sp>
      <p:sp>
        <p:nvSpPr>
          <p:cNvPr id="18" name="Arrow: Chevron 17">
            <a:extLst>
              <a:ext uri="{FF2B5EF4-FFF2-40B4-BE49-F238E27FC236}">
                <a16:creationId xmlns:a16="http://schemas.microsoft.com/office/drawing/2014/main" id="{0C8E15E1-EBE5-AC7E-35E5-EBCB3F47DFC6}"/>
              </a:ext>
            </a:extLst>
          </p:cNvPr>
          <p:cNvSpPr/>
          <p:nvPr/>
        </p:nvSpPr>
        <p:spPr>
          <a:xfrm>
            <a:off x="10192326" y="1465115"/>
            <a:ext cx="1870366"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Bag of Words</a:t>
            </a:r>
          </a:p>
        </p:txBody>
      </p:sp>
    </p:spTree>
    <p:extLst>
      <p:ext uri="{BB962C8B-B14F-4D97-AF65-F5344CB8AC3E}">
        <p14:creationId xmlns:p14="http://schemas.microsoft.com/office/powerpoint/2010/main" val="2023195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02734E-D0C6-0F98-5E3F-3B4EFB22E6BC}"/>
              </a:ext>
            </a:extLst>
          </p:cNvPr>
          <p:cNvSpPr/>
          <p:nvPr/>
        </p:nvSpPr>
        <p:spPr>
          <a:xfrm>
            <a:off x="554182" y="175491"/>
            <a:ext cx="11637818" cy="775855"/>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r>
              <a:rPr lang="en-US" sz="2500" dirty="0">
                <a:latin typeface="Arial" panose="020B0604020202020204" pitchFamily="34" charset="0"/>
                <a:cs typeface="Arial" panose="020B0604020202020204" pitchFamily="34" charset="0"/>
              </a:rPr>
              <a:t>Intuition – Data Cleaning </a:t>
            </a:r>
          </a:p>
        </p:txBody>
      </p:sp>
      <p:sp>
        <p:nvSpPr>
          <p:cNvPr id="5" name="Rectangle 4">
            <a:extLst>
              <a:ext uri="{FF2B5EF4-FFF2-40B4-BE49-F238E27FC236}">
                <a16:creationId xmlns:a16="http://schemas.microsoft.com/office/drawing/2014/main" id="{FD77CD9F-F2BC-9566-64AA-2A919FCE2207}"/>
              </a:ext>
            </a:extLst>
          </p:cNvPr>
          <p:cNvSpPr/>
          <p:nvPr/>
        </p:nvSpPr>
        <p:spPr>
          <a:xfrm>
            <a:off x="0" y="175490"/>
            <a:ext cx="554182" cy="775855"/>
          </a:xfrm>
          <a:prstGeom prst="rect">
            <a:avLst/>
          </a:prstGeom>
          <a:solidFill>
            <a:schemeClr val="accent5"/>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3BFBA9A-6696-3764-B658-AFD7B12BDB94}"/>
              </a:ext>
            </a:extLst>
          </p:cNvPr>
          <p:cNvSpPr txBox="1"/>
          <p:nvPr/>
        </p:nvSpPr>
        <p:spPr>
          <a:xfrm>
            <a:off x="812800" y="2759363"/>
            <a:ext cx="9559636" cy="2819362"/>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Wow</a:t>
            </a:r>
            <a:r>
              <a:rPr lang="en-US" dirty="0">
                <a:highlight>
                  <a:srgbClr val="FFFF00"/>
                </a:highligh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Loved this place</a:t>
            </a:r>
            <a:r>
              <a:rPr lang="en-US" dirty="0">
                <a:highlight>
                  <a:srgbClr val="FFFF00"/>
                </a:highlight>
                <a:latin typeface="Arial" panose="020B0604020202020204" pitchFamily="34" charset="0"/>
                <a:cs typeface="Arial" panose="020B0604020202020204" pitchFamily="34" charset="0"/>
              </a:rPr>
              <a:t>.</a:t>
            </a:r>
          </a:p>
          <a:p>
            <a:pPr marL="342900" indent="-342900">
              <a:lnSpc>
                <a:spcPct val="150000"/>
              </a:lnSpc>
              <a:buAutoNum type="arabicPeriod"/>
            </a:pPr>
            <a:r>
              <a:rPr lang="en-US" dirty="0">
                <a:latin typeface="Arial" panose="020B0604020202020204" pitchFamily="34" charset="0"/>
                <a:cs typeface="Arial" panose="020B0604020202020204" pitchFamily="34" charset="0"/>
              </a:rPr>
              <a:t>Crust is not good</a:t>
            </a:r>
            <a:r>
              <a:rPr lang="en-US" dirty="0">
                <a:highlight>
                  <a:srgbClr val="FFFF00"/>
                </a:highlight>
                <a:latin typeface="Arial" panose="020B0604020202020204" pitchFamily="34" charset="0"/>
                <a:cs typeface="Arial" panose="020B0604020202020204" pitchFamily="34" charset="0"/>
              </a:rPr>
              <a:t>.</a:t>
            </a:r>
          </a:p>
          <a:p>
            <a:pPr marL="342900" indent="-342900">
              <a:lnSpc>
                <a:spcPct val="150000"/>
              </a:lnSpc>
              <a:buAutoNum type="arabicPeriod"/>
            </a:pPr>
            <a:r>
              <a:rPr lang="en-US" dirty="0">
                <a:latin typeface="Arial" panose="020B0604020202020204" pitchFamily="34" charset="0"/>
                <a:cs typeface="Arial" panose="020B0604020202020204" pitchFamily="34" charset="0"/>
              </a:rPr>
              <a:t>Not tasty and the texture was just nasty</a:t>
            </a:r>
            <a:r>
              <a:rPr lang="en-US" dirty="0">
                <a:highlight>
                  <a:srgbClr val="FFFF00"/>
                </a:highlight>
                <a:latin typeface="Arial" panose="020B0604020202020204" pitchFamily="34" charset="0"/>
                <a:cs typeface="Arial" panose="020B0604020202020204" pitchFamily="34" charset="0"/>
              </a:rPr>
              <a:t>.</a:t>
            </a:r>
          </a:p>
          <a:p>
            <a:pPr marL="342900" indent="-342900">
              <a:lnSpc>
                <a:spcPct val="150000"/>
              </a:lnSpc>
              <a:buAutoNum type="arabicPeriod"/>
            </a:pPr>
            <a:r>
              <a:rPr lang="en-US" dirty="0">
                <a:latin typeface="Arial" panose="020B0604020202020204" pitchFamily="34" charset="0"/>
                <a:cs typeface="Arial" panose="020B0604020202020204" pitchFamily="34" charset="0"/>
              </a:rPr>
              <a:t>Also there are combos like a burger</a:t>
            </a:r>
            <a:r>
              <a:rPr lang="en-US" dirty="0">
                <a:highlight>
                  <a:srgbClr val="FFFF00"/>
                </a:highlight>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fries</a:t>
            </a:r>
            <a:r>
              <a:rPr lang="en-US" dirty="0">
                <a:highlight>
                  <a:srgbClr val="FFFF00"/>
                </a:highligh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and beer for </a:t>
            </a:r>
            <a:r>
              <a:rPr lang="en-US" dirty="0">
                <a:highlight>
                  <a:srgbClr val="FFFF00"/>
                </a:highlight>
                <a:latin typeface="Arial" panose="020B0604020202020204" pitchFamily="34" charset="0"/>
                <a:cs typeface="Arial" panose="020B0604020202020204" pitchFamily="34" charset="0"/>
              </a:rPr>
              <a:t>23 </a:t>
            </a:r>
            <a:r>
              <a:rPr lang="en-US" dirty="0">
                <a:latin typeface="Arial" panose="020B0604020202020204" pitchFamily="34" charset="0"/>
                <a:cs typeface="Arial" panose="020B0604020202020204" pitchFamily="34" charset="0"/>
              </a:rPr>
              <a:t>which is a decent deal</a:t>
            </a:r>
            <a:r>
              <a:rPr lang="en-US" dirty="0">
                <a:highlight>
                  <a:srgbClr val="FFFF00"/>
                </a:highlight>
                <a:latin typeface="Arial" panose="020B0604020202020204" pitchFamily="34" charset="0"/>
                <a:cs typeface="Arial" panose="020B0604020202020204" pitchFamily="34" charset="0"/>
              </a:rPr>
              <a:t>.</a:t>
            </a:r>
          </a:p>
          <a:p>
            <a:pPr marL="342900" indent="-342900">
              <a:lnSpc>
                <a:spcPct val="150000"/>
              </a:lnSpc>
              <a:buAutoNum type="arabicPeriod"/>
            </a:pPr>
            <a:r>
              <a:rPr lang="en-US" dirty="0">
                <a:latin typeface="Arial" panose="020B0604020202020204" pitchFamily="34" charset="0"/>
                <a:cs typeface="Arial" panose="020B0604020202020204" pitchFamily="34" charset="0"/>
              </a:rPr>
              <a:t>I would definitely recommend the wings as well as the pizza</a:t>
            </a:r>
            <a:r>
              <a:rPr lang="en-US" dirty="0">
                <a:highlight>
                  <a:srgbClr val="FFFF00"/>
                </a:highlight>
                <a:latin typeface="Arial" panose="020B0604020202020204" pitchFamily="34" charset="0"/>
                <a:cs typeface="Arial" panose="020B0604020202020204" pitchFamily="34" charset="0"/>
              </a:rPr>
              <a:t>.</a:t>
            </a:r>
          </a:p>
          <a:p>
            <a:pPr marL="342900" indent="-342900">
              <a:lnSpc>
                <a:spcPct val="150000"/>
              </a:lnSpc>
              <a:buAutoNum type="arabicPeriod"/>
            </a:pPr>
            <a:r>
              <a:rPr lang="en-US" dirty="0">
                <a:latin typeface="Arial" panose="020B0604020202020204" pitchFamily="34" charset="0"/>
                <a:cs typeface="Arial" panose="020B0604020202020204" pitchFamily="34" charset="0"/>
              </a:rPr>
              <a:t>Highly recommended</a:t>
            </a:r>
            <a:r>
              <a:rPr lang="en-US" dirty="0">
                <a:highlight>
                  <a:srgbClr val="FFFF00"/>
                </a:highlight>
                <a:latin typeface="Arial" panose="020B0604020202020204" pitchFamily="34" charset="0"/>
                <a:cs typeface="Arial" panose="020B0604020202020204" pitchFamily="34" charset="0"/>
              </a:rPr>
              <a:t>.</a:t>
            </a:r>
          </a:p>
        </p:txBody>
      </p:sp>
      <p:sp>
        <p:nvSpPr>
          <p:cNvPr id="2" name="Arrow: Chevron 1">
            <a:extLst>
              <a:ext uri="{FF2B5EF4-FFF2-40B4-BE49-F238E27FC236}">
                <a16:creationId xmlns:a16="http://schemas.microsoft.com/office/drawing/2014/main" id="{F947F1E2-0081-54DC-3105-2EDA8F48512B}"/>
              </a:ext>
            </a:extLst>
          </p:cNvPr>
          <p:cNvSpPr/>
          <p:nvPr/>
        </p:nvSpPr>
        <p:spPr>
          <a:xfrm>
            <a:off x="554182" y="1465115"/>
            <a:ext cx="1962728" cy="7781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Original Reviews</a:t>
            </a:r>
          </a:p>
        </p:txBody>
      </p:sp>
      <p:sp>
        <p:nvSpPr>
          <p:cNvPr id="3" name="Arrow: Chevron 2">
            <a:extLst>
              <a:ext uri="{FF2B5EF4-FFF2-40B4-BE49-F238E27FC236}">
                <a16:creationId xmlns:a16="http://schemas.microsoft.com/office/drawing/2014/main" id="{BEB9BB1F-4454-B5C9-8C39-85DA1D54DAEA}"/>
              </a:ext>
            </a:extLst>
          </p:cNvPr>
          <p:cNvSpPr/>
          <p:nvPr/>
        </p:nvSpPr>
        <p:spPr>
          <a:xfrm>
            <a:off x="2747819" y="1466271"/>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Dropping Special Characters &amp; #’s</a:t>
            </a:r>
          </a:p>
        </p:txBody>
      </p:sp>
      <p:sp>
        <p:nvSpPr>
          <p:cNvPr id="6" name="Arrow: Chevron 5">
            <a:extLst>
              <a:ext uri="{FF2B5EF4-FFF2-40B4-BE49-F238E27FC236}">
                <a16:creationId xmlns:a16="http://schemas.microsoft.com/office/drawing/2014/main" id="{47063657-747E-50C5-8E5E-6C1D2682EB3B}"/>
              </a:ext>
            </a:extLst>
          </p:cNvPr>
          <p:cNvSpPr/>
          <p:nvPr/>
        </p:nvSpPr>
        <p:spPr>
          <a:xfrm>
            <a:off x="5250873" y="1465115"/>
            <a:ext cx="2096655"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Converting to small case</a:t>
            </a:r>
          </a:p>
        </p:txBody>
      </p:sp>
      <p:sp>
        <p:nvSpPr>
          <p:cNvPr id="9" name="Arrow: Chevron 8">
            <a:extLst>
              <a:ext uri="{FF2B5EF4-FFF2-40B4-BE49-F238E27FC236}">
                <a16:creationId xmlns:a16="http://schemas.microsoft.com/office/drawing/2014/main" id="{3CB178DC-DA4F-AFC1-6842-5EF955250AD3}"/>
              </a:ext>
            </a:extLst>
          </p:cNvPr>
          <p:cNvSpPr/>
          <p:nvPr/>
        </p:nvSpPr>
        <p:spPr>
          <a:xfrm>
            <a:off x="7753927" y="1465115"/>
            <a:ext cx="2189020"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Dropping </a:t>
            </a:r>
            <a:r>
              <a:rPr lang="en-US" sz="1600" dirty="0" err="1">
                <a:solidFill>
                  <a:schemeClr val="bg1"/>
                </a:solidFill>
              </a:rPr>
              <a:t>Stopwords</a:t>
            </a:r>
            <a:r>
              <a:rPr lang="en-US" sz="1600" dirty="0">
                <a:solidFill>
                  <a:schemeClr val="bg1"/>
                </a:solidFill>
              </a:rPr>
              <a:t> and Stemming</a:t>
            </a:r>
          </a:p>
        </p:txBody>
      </p:sp>
      <p:sp>
        <p:nvSpPr>
          <p:cNvPr id="10" name="Arrow: Chevron 9">
            <a:extLst>
              <a:ext uri="{FF2B5EF4-FFF2-40B4-BE49-F238E27FC236}">
                <a16:creationId xmlns:a16="http://schemas.microsoft.com/office/drawing/2014/main" id="{E4CA3885-9576-5E2E-88A2-8E1F15955396}"/>
              </a:ext>
            </a:extLst>
          </p:cNvPr>
          <p:cNvSpPr/>
          <p:nvPr/>
        </p:nvSpPr>
        <p:spPr>
          <a:xfrm>
            <a:off x="10192326" y="1465115"/>
            <a:ext cx="1870366"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Bag of Words</a:t>
            </a:r>
          </a:p>
        </p:txBody>
      </p:sp>
    </p:spTree>
    <p:extLst>
      <p:ext uri="{BB962C8B-B14F-4D97-AF65-F5344CB8AC3E}">
        <p14:creationId xmlns:p14="http://schemas.microsoft.com/office/powerpoint/2010/main" val="1701851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02734E-D0C6-0F98-5E3F-3B4EFB22E6BC}"/>
              </a:ext>
            </a:extLst>
          </p:cNvPr>
          <p:cNvSpPr/>
          <p:nvPr/>
        </p:nvSpPr>
        <p:spPr>
          <a:xfrm>
            <a:off x="554182" y="175491"/>
            <a:ext cx="11637818" cy="775855"/>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r>
              <a:rPr lang="en-US" sz="2500" dirty="0">
                <a:latin typeface="Arial" panose="020B0604020202020204" pitchFamily="34" charset="0"/>
                <a:cs typeface="Arial" panose="020B0604020202020204" pitchFamily="34" charset="0"/>
              </a:rPr>
              <a:t>Intuition – Data Cleaning </a:t>
            </a:r>
          </a:p>
        </p:txBody>
      </p:sp>
      <p:sp>
        <p:nvSpPr>
          <p:cNvPr id="5" name="Rectangle 4">
            <a:extLst>
              <a:ext uri="{FF2B5EF4-FFF2-40B4-BE49-F238E27FC236}">
                <a16:creationId xmlns:a16="http://schemas.microsoft.com/office/drawing/2014/main" id="{FD77CD9F-F2BC-9566-64AA-2A919FCE2207}"/>
              </a:ext>
            </a:extLst>
          </p:cNvPr>
          <p:cNvSpPr/>
          <p:nvPr/>
        </p:nvSpPr>
        <p:spPr>
          <a:xfrm>
            <a:off x="0" y="175490"/>
            <a:ext cx="554182" cy="775855"/>
          </a:xfrm>
          <a:prstGeom prst="rect">
            <a:avLst/>
          </a:prstGeom>
          <a:solidFill>
            <a:schemeClr val="accent5"/>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3BFBA9A-6696-3764-B658-AFD7B12BDB94}"/>
              </a:ext>
            </a:extLst>
          </p:cNvPr>
          <p:cNvSpPr txBox="1"/>
          <p:nvPr/>
        </p:nvSpPr>
        <p:spPr>
          <a:xfrm>
            <a:off x="812800" y="2759363"/>
            <a:ext cx="9559636" cy="2819362"/>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Wow Loved this place</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Crust is not good</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Not tasty and the texture was just nasty</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Also there are combos like a burger fries and beer for  which is a decent deal</a:t>
            </a:r>
          </a:p>
          <a:p>
            <a:pPr marL="342900" indent="-342900">
              <a:lnSpc>
                <a:spcPct val="150000"/>
              </a:lnSpc>
              <a:buAutoNum type="arabicPeriod"/>
            </a:pPr>
            <a:r>
              <a:rPr lang="en-US" dirty="0">
                <a:latin typeface="Arial" panose="020B0604020202020204" pitchFamily="34" charset="0"/>
                <a:cs typeface="Arial" panose="020B0604020202020204" pitchFamily="34" charset="0"/>
              </a:rPr>
              <a:t>I would definitely recommend the wings as well as the pizza</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Highly recommended</a:t>
            </a:r>
            <a:endParaRPr lang="en-US" dirty="0">
              <a:highlight>
                <a:srgbClr val="FFFF00"/>
              </a:highlight>
              <a:latin typeface="Arial" panose="020B0604020202020204" pitchFamily="34" charset="0"/>
              <a:cs typeface="Arial" panose="020B0604020202020204" pitchFamily="34" charset="0"/>
            </a:endParaRPr>
          </a:p>
        </p:txBody>
      </p:sp>
      <p:sp>
        <p:nvSpPr>
          <p:cNvPr id="2" name="Arrow: Chevron 1">
            <a:extLst>
              <a:ext uri="{FF2B5EF4-FFF2-40B4-BE49-F238E27FC236}">
                <a16:creationId xmlns:a16="http://schemas.microsoft.com/office/drawing/2014/main" id="{C9EFA5D7-F40A-C4C1-2283-80FF479FFDFD}"/>
              </a:ext>
            </a:extLst>
          </p:cNvPr>
          <p:cNvSpPr/>
          <p:nvPr/>
        </p:nvSpPr>
        <p:spPr>
          <a:xfrm>
            <a:off x="554182" y="1465115"/>
            <a:ext cx="1962728" cy="7781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Original Reviews</a:t>
            </a:r>
          </a:p>
        </p:txBody>
      </p:sp>
      <p:sp>
        <p:nvSpPr>
          <p:cNvPr id="3" name="Arrow: Chevron 2">
            <a:extLst>
              <a:ext uri="{FF2B5EF4-FFF2-40B4-BE49-F238E27FC236}">
                <a16:creationId xmlns:a16="http://schemas.microsoft.com/office/drawing/2014/main" id="{F421E8B3-A421-71EC-86F6-540081D911C6}"/>
              </a:ext>
            </a:extLst>
          </p:cNvPr>
          <p:cNvSpPr/>
          <p:nvPr/>
        </p:nvSpPr>
        <p:spPr>
          <a:xfrm>
            <a:off x="2747819" y="1466271"/>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Dropping Special Characters &amp; #’s</a:t>
            </a:r>
          </a:p>
        </p:txBody>
      </p:sp>
      <p:sp>
        <p:nvSpPr>
          <p:cNvPr id="6" name="Arrow: Chevron 5">
            <a:extLst>
              <a:ext uri="{FF2B5EF4-FFF2-40B4-BE49-F238E27FC236}">
                <a16:creationId xmlns:a16="http://schemas.microsoft.com/office/drawing/2014/main" id="{827E38E3-457A-FF86-F548-AF47AED18A09}"/>
              </a:ext>
            </a:extLst>
          </p:cNvPr>
          <p:cNvSpPr/>
          <p:nvPr/>
        </p:nvSpPr>
        <p:spPr>
          <a:xfrm>
            <a:off x="5250873" y="1465115"/>
            <a:ext cx="2096655"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Converting to small case</a:t>
            </a:r>
          </a:p>
        </p:txBody>
      </p:sp>
      <p:sp>
        <p:nvSpPr>
          <p:cNvPr id="9" name="Arrow: Chevron 8">
            <a:extLst>
              <a:ext uri="{FF2B5EF4-FFF2-40B4-BE49-F238E27FC236}">
                <a16:creationId xmlns:a16="http://schemas.microsoft.com/office/drawing/2014/main" id="{ED00BF12-5390-0100-2169-14070AF66AE3}"/>
              </a:ext>
            </a:extLst>
          </p:cNvPr>
          <p:cNvSpPr/>
          <p:nvPr/>
        </p:nvSpPr>
        <p:spPr>
          <a:xfrm>
            <a:off x="7753927" y="1465115"/>
            <a:ext cx="2189020"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Dropping </a:t>
            </a:r>
            <a:r>
              <a:rPr lang="en-US" sz="1600" dirty="0" err="1">
                <a:solidFill>
                  <a:schemeClr val="bg1"/>
                </a:solidFill>
              </a:rPr>
              <a:t>Stopwords</a:t>
            </a:r>
            <a:r>
              <a:rPr lang="en-US" sz="1600" dirty="0">
                <a:solidFill>
                  <a:schemeClr val="bg1"/>
                </a:solidFill>
              </a:rPr>
              <a:t> and Stemming</a:t>
            </a:r>
          </a:p>
        </p:txBody>
      </p:sp>
      <p:sp>
        <p:nvSpPr>
          <p:cNvPr id="10" name="Arrow: Chevron 9">
            <a:extLst>
              <a:ext uri="{FF2B5EF4-FFF2-40B4-BE49-F238E27FC236}">
                <a16:creationId xmlns:a16="http://schemas.microsoft.com/office/drawing/2014/main" id="{A2431594-55BC-A079-31B6-380A62065478}"/>
              </a:ext>
            </a:extLst>
          </p:cNvPr>
          <p:cNvSpPr/>
          <p:nvPr/>
        </p:nvSpPr>
        <p:spPr>
          <a:xfrm>
            <a:off x="10192326" y="1465115"/>
            <a:ext cx="1870366"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Bag of Words</a:t>
            </a:r>
          </a:p>
        </p:txBody>
      </p:sp>
    </p:spTree>
    <p:extLst>
      <p:ext uri="{BB962C8B-B14F-4D97-AF65-F5344CB8AC3E}">
        <p14:creationId xmlns:p14="http://schemas.microsoft.com/office/powerpoint/2010/main" val="133248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02734E-D0C6-0F98-5E3F-3B4EFB22E6BC}"/>
              </a:ext>
            </a:extLst>
          </p:cNvPr>
          <p:cNvSpPr/>
          <p:nvPr/>
        </p:nvSpPr>
        <p:spPr>
          <a:xfrm>
            <a:off x="554182" y="175491"/>
            <a:ext cx="11637818" cy="775855"/>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r>
              <a:rPr lang="en-US" sz="2500" dirty="0">
                <a:latin typeface="Arial" panose="020B0604020202020204" pitchFamily="34" charset="0"/>
                <a:cs typeface="Arial" panose="020B0604020202020204" pitchFamily="34" charset="0"/>
              </a:rPr>
              <a:t>Intuition – Data Cleaning </a:t>
            </a:r>
          </a:p>
        </p:txBody>
      </p:sp>
      <p:sp>
        <p:nvSpPr>
          <p:cNvPr id="5" name="Rectangle 4">
            <a:extLst>
              <a:ext uri="{FF2B5EF4-FFF2-40B4-BE49-F238E27FC236}">
                <a16:creationId xmlns:a16="http://schemas.microsoft.com/office/drawing/2014/main" id="{FD77CD9F-F2BC-9566-64AA-2A919FCE2207}"/>
              </a:ext>
            </a:extLst>
          </p:cNvPr>
          <p:cNvSpPr/>
          <p:nvPr/>
        </p:nvSpPr>
        <p:spPr>
          <a:xfrm>
            <a:off x="0" y="175490"/>
            <a:ext cx="554182" cy="775855"/>
          </a:xfrm>
          <a:prstGeom prst="rect">
            <a:avLst/>
          </a:prstGeom>
          <a:solidFill>
            <a:schemeClr val="accent5"/>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3BFBA9A-6696-3764-B658-AFD7B12BDB94}"/>
              </a:ext>
            </a:extLst>
          </p:cNvPr>
          <p:cNvSpPr txBox="1"/>
          <p:nvPr/>
        </p:nvSpPr>
        <p:spPr>
          <a:xfrm>
            <a:off x="812800" y="2759363"/>
            <a:ext cx="9559636" cy="2819362"/>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Wow Loved this place</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Crust is </a:t>
            </a:r>
            <a:r>
              <a:rPr lang="en-US" dirty="0">
                <a:highlight>
                  <a:srgbClr val="FFFF00"/>
                </a:highlight>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good</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highlight>
                  <a:srgbClr val="FFFF00"/>
                </a:highlight>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tasty and the texture was just nasty</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Also there are combos like a burger fries and beer for  which is a decent deal</a:t>
            </a:r>
          </a:p>
          <a:p>
            <a:pPr marL="342900" indent="-342900">
              <a:lnSpc>
                <a:spcPct val="150000"/>
              </a:lnSpc>
              <a:buAutoNum type="arabicPeriod"/>
            </a:pPr>
            <a:r>
              <a:rPr lang="en-US" dirty="0">
                <a:latin typeface="Arial" panose="020B0604020202020204" pitchFamily="34" charset="0"/>
                <a:cs typeface="Arial" panose="020B0604020202020204" pitchFamily="34" charset="0"/>
              </a:rPr>
              <a:t>I would definitely recommend the wings as well as the pizza</a:t>
            </a:r>
            <a:endParaRPr lang="en-US" dirty="0">
              <a:highlight>
                <a:srgbClr val="FFFF00"/>
              </a:highlight>
              <a:latin typeface="Arial" panose="020B0604020202020204" pitchFamily="34" charset="0"/>
              <a:cs typeface="Arial" panose="020B0604020202020204" pitchFamily="34" charset="0"/>
            </a:endParaRPr>
          </a:p>
          <a:p>
            <a:pPr marL="342900" indent="-342900">
              <a:lnSpc>
                <a:spcPct val="150000"/>
              </a:lnSpc>
              <a:buAutoNum type="arabicPeriod"/>
            </a:pPr>
            <a:r>
              <a:rPr lang="en-US" dirty="0">
                <a:latin typeface="Arial" panose="020B0604020202020204" pitchFamily="34" charset="0"/>
                <a:cs typeface="Arial" panose="020B0604020202020204" pitchFamily="34" charset="0"/>
              </a:rPr>
              <a:t>Highly recommended</a:t>
            </a:r>
            <a:endParaRPr lang="en-US" dirty="0">
              <a:highlight>
                <a:srgbClr val="FFFF00"/>
              </a:highlight>
              <a:latin typeface="Arial" panose="020B0604020202020204" pitchFamily="34" charset="0"/>
              <a:cs typeface="Arial" panose="020B0604020202020204" pitchFamily="34" charset="0"/>
            </a:endParaRPr>
          </a:p>
        </p:txBody>
      </p:sp>
      <p:sp>
        <p:nvSpPr>
          <p:cNvPr id="2" name="Arrow: Chevron 1">
            <a:extLst>
              <a:ext uri="{FF2B5EF4-FFF2-40B4-BE49-F238E27FC236}">
                <a16:creationId xmlns:a16="http://schemas.microsoft.com/office/drawing/2014/main" id="{730A31D0-689E-02B9-6C29-F4F1DC7E2030}"/>
              </a:ext>
            </a:extLst>
          </p:cNvPr>
          <p:cNvSpPr/>
          <p:nvPr/>
        </p:nvSpPr>
        <p:spPr>
          <a:xfrm>
            <a:off x="554182" y="1465115"/>
            <a:ext cx="1962728" cy="7781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Original Reviews</a:t>
            </a:r>
          </a:p>
        </p:txBody>
      </p:sp>
      <p:sp>
        <p:nvSpPr>
          <p:cNvPr id="3" name="Arrow: Chevron 2">
            <a:extLst>
              <a:ext uri="{FF2B5EF4-FFF2-40B4-BE49-F238E27FC236}">
                <a16:creationId xmlns:a16="http://schemas.microsoft.com/office/drawing/2014/main" id="{CD8E0D9F-5B13-7F41-5D7C-D906097C39D9}"/>
              </a:ext>
            </a:extLst>
          </p:cNvPr>
          <p:cNvSpPr/>
          <p:nvPr/>
        </p:nvSpPr>
        <p:spPr>
          <a:xfrm>
            <a:off x="2747819" y="1466271"/>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Dropping Special Characters &amp; #’s</a:t>
            </a:r>
          </a:p>
        </p:txBody>
      </p:sp>
      <p:sp>
        <p:nvSpPr>
          <p:cNvPr id="6" name="Arrow: Chevron 5">
            <a:extLst>
              <a:ext uri="{FF2B5EF4-FFF2-40B4-BE49-F238E27FC236}">
                <a16:creationId xmlns:a16="http://schemas.microsoft.com/office/drawing/2014/main" id="{D5FB856A-AF3E-DCFB-F04B-EDFB87AF677E}"/>
              </a:ext>
            </a:extLst>
          </p:cNvPr>
          <p:cNvSpPr/>
          <p:nvPr/>
        </p:nvSpPr>
        <p:spPr>
          <a:xfrm>
            <a:off x="5250873" y="1465115"/>
            <a:ext cx="2096655" cy="775855"/>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Converting to small case</a:t>
            </a:r>
          </a:p>
        </p:txBody>
      </p:sp>
      <p:sp>
        <p:nvSpPr>
          <p:cNvPr id="9" name="Arrow: Chevron 8">
            <a:extLst>
              <a:ext uri="{FF2B5EF4-FFF2-40B4-BE49-F238E27FC236}">
                <a16:creationId xmlns:a16="http://schemas.microsoft.com/office/drawing/2014/main" id="{611AAE08-865F-63ED-CB2C-2A9DD390F2CF}"/>
              </a:ext>
            </a:extLst>
          </p:cNvPr>
          <p:cNvSpPr/>
          <p:nvPr/>
        </p:nvSpPr>
        <p:spPr>
          <a:xfrm>
            <a:off x="7753927" y="1465115"/>
            <a:ext cx="2189020"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Dropping </a:t>
            </a:r>
            <a:r>
              <a:rPr lang="en-US" sz="1600" dirty="0" err="1">
                <a:solidFill>
                  <a:schemeClr val="bg1"/>
                </a:solidFill>
              </a:rPr>
              <a:t>Stopwords</a:t>
            </a:r>
            <a:r>
              <a:rPr lang="en-US" sz="1600" dirty="0">
                <a:solidFill>
                  <a:schemeClr val="bg1"/>
                </a:solidFill>
              </a:rPr>
              <a:t> and Stemming</a:t>
            </a:r>
          </a:p>
        </p:txBody>
      </p:sp>
      <p:sp>
        <p:nvSpPr>
          <p:cNvPr id="10" name="Arrow: Chevron 9">
            <a:extLst>
              <a:ext uri="{FF2B5EF4-FFF2-40B4-BE49-F238E27FC236}">
                <a16:creationId xmlns:a16="http://schemas.microsoft.com/office/drawing/2014/main" id="{EB2BCA60-8D41-0F81-E2A7-3D9C17E99949}"/>
              </a:ext>
            </a:extLst>
          </p:cNvPr>
          <p:cNvSpPr/>
          <p:nvPr/>
        </p:nvSpPr>
        <p:spPr>
          <a:xfrm>
            <a:off x="10192326" y="1465115"/>
            <a:ext cx="1870366" cy="775855"/>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Bag of Words</a:t>
            </a:r>
          </a:p>
        </p:txBody>
      </p:sp>
    </p:spTree>
    <p:extLst>
      <p:ext uri="{BB962C8B-B14F-4D97-AF65-F5344CB8AC3E}">
        <p14:creationId xmlns:p14="http://schemas.microsoft.com/office/powerpoint/2010/main" val="989648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753</Words>
  <Application>Microsoft Office PowerPoint</Application>
  <PresentationFormat>Widescreen</PresentationFormat>
  <Paragraphs>159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Emotion Detection From Text  or  Sentiment Analysis </vt:lpstr>
      <vt:lpstr>PowerPoint Presentation</vt:lpstr>
      <vt:lpstr>What is Sentiment Analysis</vt:lpstr>
      <vt:lpstr>What is Sentiment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Detection From Text  or  Sentiment Analysis using Python</dc:title>
  <dc:creator>Vasu Goel</dc:creator>
  <cp:lastModifiedBy>Vasu Goel</cp:lastModifiedBy>
  <cp:revision>16</cp:revision>
  <dcterms:created xsi:type="dcterms:W3CDTF">2022-11-01T14:28:01Z</dcterms:created>
  <dcterms:modified xsi:type="dcterms:W3CDTF">2022-11-07T04:56:31Z</dcterms:modified>
</cp:coreProperties>
</file>